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diagrams/layout2.xml" ContentType="application/vnd.openxmlformats-officedocument.drawingml.diagramLayout+xml"/>
  <Override PartName="/ppt/diagrams/data5.xml" ContentType="application/vnd.openxmlformats-officedocument.drawingml.diagramData+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diagrams/layout4.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8"/>
  </p:notesMasterIdLst>
  <p:sldIdLst>
    <p:sldId id="339" r:id="rId2"/>
    <p:sldId id="438" r:id="rId3"/>
    <p:sldId id="388" r:id="rId4"/>
    <p:sldId id="387" r:id="rId5"/>
    <p:sldId id="355" r:id="rId6"/>
    <p:sldId id="433" r:id="rId7"/>
    <p:sldId id="434" r:id="rId8"/>
    <p:sldId id="435" r:id="rId9"/>
    <p:sldId id="436" r:id="rId10"/>
    <p:sldId id="437" r:id="rId11"/>
    <p:sldId id="439" r:id="rId12"/>
    <p:sldId id="341" r:id="rId13"/>
    <p:sldId id="343" r:id="rId14"/>
    <p:sldId id="345" r:id="rId15"/>
    <p:sldId id="344" r:id="rId16"/>
    <p:sldId id="378" r:id="rId17"/>
    <p:sldId id="377" r:id="rId18"/>
    <p:sldId id="391" r:id="rId19"/>
    <p:sldId id="392" r:id="rId20"/>
    <p:sldId id="394" r:id="rId21"/>
    <p:sldId id="393" r:id="rId22"/>
    <p:sldId id="379" r:id="rId23"/>
    <p:sldId id="380" r:id="rId24"/>
    <p:sldId id="381" r:id="rId25"/>
    <p:sldId id="262" r:id="rId26"/>
    <p:sldId id="389" r:id="rId27"/>
    <p:sldId id="390" r:id="rId28"/>
    <p:sldId id="395" r:id="rId29"/>
    <p:sldId id="396" r:id="rId30"/>
    <p:sldId id="263" r:id="rId31"/>
    <p:sldId id="442" r:id="rId32"/>
    <p:sldId id="443" r:id="rId33"/>
    <p:sldId id="264" r:id="rId34"/>
    <p:sldId id="444" r:id="rId35"/>
    <p:sldId id="445" r:id="rId36"/>
    <p:sldId id="370" r:id="rId37"/>
    <p:sldId id="268" r:id="rId38"/>
    <p:sldId id="446" r:id="rId39"/>
    <p:sldId id="270" r:id="rId40"/>
    <p:sldId id="351" r:id="rId41"/>
    <p:sldId id="353" r:id="rId42"/>
    <p:sldId id="352" r:id="rId43"/>
    <p:sldId id="410" r:id="rId44"/>
    <p:sldId id="386" r:id="rId45"/>
    <p:sldId id="274" r:id="rId46"/>
    <p:sldId id="276" r:id="rId47"/>
    <p:sldId id="385" r:id="rId48"/>
    <p:sldId id="447" r:id="rId49"/>
    <p:sldId id="367" r:id="rId50"/>
    <p:sldId id="368" r:id="rId51"/>
    <p:sldId id="407" r:id="rId52"/>
    <p:sldId id="406" r:id="rId53"/>
    <p:sldId id="369" r:id="rId54"/>
    <p:sldId id="382" r:id="rId55"/>
    <p:sldId id="383" r:id="rId56"/>
    <p:sldId id="277" r:id="rId57"/>
    <p:sldId id="278" r:id="rId58"/>
    <p:sldId id="384" r:id="rId59"/>
    <p:sldId id="279" r:id="rId60"/>
    <p:sldId id="411" r:id="rId61"/>
    <p:sldId id="412" r:id="rId62"/>
    <p:sldId id="419" r:id="rId63"/>
    <p:sldId id="413" r:id="rId64"/>
    <p:sldId id="414" r:id="rId65"/>
    <p:sldId id="415" r:id="rId66"/>
    <p:sldId id="416" r:id="rId67"/>
    <p:sldId id="417" r:id="rId68"/>
    <p:sldId id="418" r:id="rId69"/>
    <p:sldId id="281" r:id="rId70"/>
    <p:sldId id="420" r:id="rId71"/>
    <p:sldId id="421" r:id="rId72"/>
    <p:sldId id="282" r:id="rId73"/>
    <p:sldId id="399" r:id="rId74"/>
    <p:sldId id="398" r:id="rId75"/>
    <p:sldId id="400" r:id="rId76"/>
    <p:sldId id="401" r:id="rId77"/>
    <p:sldId id="402" r:id="rId78"/>
    <p:sldId id="403" r:id="rId79"/>
    <p:sldId id="404" r:id="rId80"/>
    <p:sldId id="405" r:id="rId81"/>
    <p:sldId id="285" r:id="rId82"/>
    <p:sldId id="286" r:id="rId83"/>
    <p:sldId id="287" r:id="rId84"/>
    <p:sldId id="288" r:id="rId85"/>
    <p:sldId id="289" r:id="rId86"/>
    <p:sldId id="290" r:id="rId87"/>
    <p:sldId id="292" r:id="rId88"/>
    <p:sldId id="293" r:id="rId89"/>
    <p:sldId id="294" r:id="rId90"/>
    <p:sldId id="295" r:id="rId91"/>
    <p:sldId id="296" r:id="rId92"/>
    <p:sldId id="329" r:id="rId93"/>
    <p:sldId id="330" r:id="rId94"/>
    <p:sldId id="332" r:id="rId95"/>
    <p:sldId id="331" r:id="rId96"/>
    <p:sldId id="337" r:id="rId97"/>
    <p:sldId id="338" r:id="rId98"/>
    <p:sldId id="428" r:id="rId99"/>
    <p:sldId id="431" r:id="rId100"/>
    <p:sldId id="430" r:id="rId101"/>
    <p:sldId id="304" r:id="rId102"/>
    <p:sldId id="305" r:id="rId103"/>
    <p:sldId id="422" r:id="rId104"/>
    <p:sldId id="423" r:id="rId105"/>
    <p:sldId id="424" r:id="rId106"/>
    <p:sldId id="425" r:id="rId107"/>
    <p:sldId id="426" r:id="rId108"/>
    <p:sldId id="427" r:id="rId109"/>
    <p:sldId id="306" r:id="rId110"/>
    <p:sldId id="307" r:id="rId111"/>
    <p:sldId id="308" r:id="rId112"/>
    <p:sldId id="310" r:id="rId113"/>
    <p:sldId id="347" r:id="rId114"/>
    <p:sldId id="348" r:id="rId115"/>
    <p:sldId id="366" r:id="rId116"/>
    <p:sldId id="328" r:id="rId1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265" autoAdjust="0"/>
    <p:restoredTop sz="94624" autoAdjust="0"/>
  </p:normalViewPr>
  <p:slideViewPr>
    <p:cSldViewPr>
      <p:cViewPr varScale="1">
        <p:scale>
          <a:sx n="69" d="100"/>
          <a:sy n="69" d="100"/>
        </p:scale>
        <p:origin x="-126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8" d="100"/>
        <a:sy n="48" d="100"/>
      </p:scale>
      <p:origin x="0" y="1824"/>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6757D-C0FA-458D-A2EA-0422B7DED80C}" type="doc">
      <dgm:prSet loTypeId="urn:microsoft.com/office/officeart/2005/8/layout/process1" loCatId="process" qsTypeId="urn:microsoft.com/office/officeart/2005/8/quickstyle/simple1" qsCatId="simple" csTypeId="urn:microsoft.com/office/officeart/2005/8/colors/accent1_2" csCatId="accent1" phldr="1"/>
      <dgm:spPr/>
    </dgm:pt>
    <dgm:pt modelId="{F553B65D-3B82-4A9B-9D12-C0AB0761B84B}">
      <dgm:prSet phldrT="[Text]"/>
      <dgm:spPr/>
      <dgm:t>
        <a:bodyPr/>
        <a:lstStyle/>
        <a:p>
          <a:r>
            <a:rPr lang="en-US" dirty="0" smtClean="0"/>
            <a:t>Input</a:t>
          </a:r>
          <a:endParaRPr lang="en-US" dirty="0"/>
        </a:p>
      </dgm:t>
    </dgm:pt>
    <dgm:pt modelId="{49EE4006-89F3-4900-A1CC-25E1C1A92E78}" type="parTrans" cxnId="{856EFBCB-8BAB-4FEF-8DBB-71C61EDBB454}">
      <dgm:prSet/>
      <dgm:spPr/>
      <dgm:t>
        <a:bodyPr/>
        <a:lstStyle/>
        <a:p>
          <a:endParaRPr lang="en-US"/>
        </a:p>
      </dgm:t>
    </dgm:pt>
    <dgm:pt modelId="{07F5B190-39BF-48BA-9705-99D886FC5E7E}" type="sibTrans" cxnId="{856EFBCB-8BAB-4FEF-8DBB-71C61EDBB454}">
      <dgm:prSet/>
      <dgm:spPr/>
      <dgm:t>
        <a:bodyPr/>
        <a:lstStyle/>
        <a:p>
          <a:endParaRPr lang="en-US" dirty="0"/>
        </a:p>
      </dgm:t>
    </dgm:pt>
    <dgm:pt modelId="{9D32A169-5461-4603-86C6-CE615DE693E6}">
      <dgm:prSet phldrT="[Text]"/>
      <dgm:spPr/>
      <dgm:t>
        <a:bodyPr/>
        <a:lstStyle/>
        <a:p>
          <a:r>
            <a:rPr lang="en-US" dirty="0" smtClean="0"/>
            <a:t>Process</a:t>
          </a:r>
          <a:endParaRPr lang="en-US" dirty="0"/>
        </a:p>
      </dgm:t>
    </dgm:pt>
    <dgm:pt modelId="{8B2ECB3D-E1C5-44CD-90F5-29C5CE76AE55}" type="parTrans" cxnId="{A41941A5-0FCC-4266-879C-1DD061E5A5C5}">
      <dgm:prSet/>
      <dgm:spPr/>
      <dgm:t>
        <a:bodyPr/>
        <a:lstStyle/>
        <a:p>
          <a:endParaRPr lang="en-US"/>
        </a:p>
      </dgm:t>
    </dgm:pt>
    <dgm:pt modelId="{951033EC-370B-4583-A772-5B13EFEE4251}" type="sibTrans" cxnId="{A41941A5-0FCC-4266-879C-1DD061E5A5C5}">
      <dgm:prSet/>
      <dgm:spPr/>
      <dgm:t>
        <a:bodyPr/>
        <a:lstStyle/>
        <a:p>
          <a:endParaRPr lang="en-US" dirty="0"/>
        </a:p>
      </dgm:t>
    </dgm:pt>
    <dgm:pt modelId="{A7BE262A-F4DD-4ECE-806F-2CD383AB1B42}">
      <dgm:prSet phldrT="[Text]"/>
      <dgm:spPr/>
      <dgm:t>
        <a:bodyPr/>
        <a:lstStyle/>
        <a:p>
          <a:r>
            <a:rPr lang="en-US" dirty="0" smtClean="0"/>
            <a:t>Output</a:t>
          </a:r>
          <a:endParaRPr lang="en-US" dirty="0"/>
        </a:p>
      </dgm:t>
    </dgm:pt>
    <dgm:pt modelId="{B19F9120-3CF7-48DB-953F-EC9A4535A223}" type="parTrans" cxnId="{8A7261B6-1834-41EC-8230-858DC3B97166}">
      <dgm:prSet/>
      <dgm:spPr/>
      <dgm:t>
        <a:bodyPr/>
        <a:lstStyle/>
        <a:p>
          <a:endParaRPr lang="en-US"/>
        </a:p>
      </dgm:t>
    </dgm:pt>
    <dgm:pt modelId="{31CD6883-5D32-45CC-A4FF-93B8FF5D135A}" type="sibTrans" cxnId="{8A7261B6-1834-41EC-8230-858DC3B97166}">
      <dgm:prSet/>
      <dgm:spPr/>
      <dgm:t>
        <a:bodyPr/>
        <a:lstStyle/>
        <a:p>
          <a:endParaRPr lang="en-US"/>
        </a:p>
      </dgm:t>
    </dgm:pt>
    <dgm:pt modelId="{C964E7B8-B201-4A0D-931B-2CDFF6EA2624}" type="pres">
      <dgm:prSet presAssocID="{B9A6757D-C0FA-458D-A2EA-0422B7DED80C}" presName="Name0" presStyleCnt="0">
        <dgm:presLayoutVars>
          <dgm:dir/>
          <dgm:resizeHandles val="exact"/>
        </dgm:presLayoutVars>
      </dgm:prSet>
      <dgm:spPr/>
    </dgm:pt>
    <dgm:pt modelId="{CB0B015D-9AD2-449D-A63F-C7849701A405}" type="pres">
      <dgm:prSet presAssocID="{F553B65D-3B82-4A9B-9D12-C0AB0761B84B}" presName="node" presStyleLbl="node1" presStyleIdx="0" presStyleCnt="3">
        <dgm:presLayoutVars>
          <dgm:bulletEnabled val="1"/>
        </dgm:presLayoutVars>
      </dgm:prSet>
      <dgm:spPr/>
      <dgm:t>
        <a:bodyPr/>
        <a:lstStyle/>
        <a:p>
          <a:endParaRPr lang="en-US"/>
        </a:p>
      </dgm:t>
    </dgm:pt>
    <dgm:pt modelId="{2ACBD53A-3854-45F2-B73B-12BE147F5DDC}" type="pres">
      <dgm:prSet presAssocID="{07F5B190-39BF-48BA-9705-99D886FC5E7E}" presName="sibTrans" presStyleLbl="sibTrans2D1" presStyleIdx="0" presStyleCnt="2"/>
      <dgm:spPr/>
      <dgm:t>
        <a:bodyPr/>
        <a:lstStyle/>
        <a:p>
          <a:endParaRPr lang="en-US"/>
        </a:p>
      </dgm:t>
    </dgm:pt>
    <dgm:pt modelId="{07CC57F7-206D-4541-AC3F-FBC111713339}" type="pres">
      <dgm:prSet presAssocID="{07F5B190-39BF-48BA-9705-99D886FC5E7E}" presName="connectorText" presStyleLbl="sibTrans2D1" presStyleIdx="0" presStyleCnt="2"/>
      <dgm:spPr/>
      <dgm:t>
        <a:bodyPr/>
        <a:lstStyle/>
        <a:p>
          <a:endParaRPr lang="en-US"/>
        </a:p>
      </dgm:t>
    </dgm:pt>
    <dgm:pt modelId="{A76E484B-FA52-467F-BB49-8B861425EA24}" type="pres">
      <dgm:prSet presAssocID="{9D32A169-5461-4603-86C6-CE615DE693E6}" presName="node" presStyleLbl="node1" presStyleIdx="1" presStyleCnt="3">
        <dgm:presLayoutVars>
          <dgm:bulletEnabled val="1"/>
        </dgm:presLayoutVars>
      </dgm:prSet>
      <dgm:spPr/>
      <dgm:t>
        <a:bodyPr/>
        <a:lstStyle/>
        <a:p>
          <a:endParaRPr lang="en-US"/>
        </a:p>
      </dgm:t>
    </dgm:pt>
    <dgm:pt modelId="{2018D9E8-B92F-405E-B6C0-FF664A625CFD}" type="pres">
      <dgm:prSet presAssocID="{951033EC-370B-4583-A772-5B13EFEE4251}" presName="sibTrans" presStyleLbl="sibTrans2D1" presStyleIdx="1" presStyleCnt="2"/>
      <dgm:spPr/>
      <dgm:t>
        <a:bodyPr/>
        <a:lstStyle/>
        <a:p>
          <a:endParaRPr lang="en-US"/>
        </a:p>
      </dgm:t>
    </dgm:pt>
    <dgm:pt modelId="{FA232E7A-5B05-471B-867E-A38564316BC2}" type="pres">
      <dgm:prSet presAssocID="{951033EC-370B-4583-A772-5B13EFEE4251}" presName="connectorText" presStyleLbl="sibTrans2D1" presStyleIdx="1" presStyleCnt="2"/>
      <dgm:spPr/>
      <dgm:t>
        <a:bodyPr/>
        <a:lstStyle/>
        <a:p>
          <a:endParaRPr lang="en-US"/>
        </a:p>
      </dgm:t>
    </dgm:pt>
    <dgm:pt modelId="{C3ECF164-F63D-4C9F-8725-9E1EC5B4B79E}" type="pres">
      <dgm:prSet presAssocID="{A7BE262A-F4DD-4ECE-806F-2CD383AB1B42}" presName="node" presStyleLbl="node1" presStyleIdx="2" presStyleCnt="3">
        <dgm:presLayoutVars>
          <dgm:bulletEnabled val="1"/>
        </dgm:presLayoutVars>
      </dgm:prSet>
      <dgm:spPr/>
      <dgm:t>
        <a:bodyPr/>
        <a:lstStyle/>
        <a:p>
          <a:endParaRPr lang="en-US"/>
        </a:p>
      </dgm:t>
    </dgm:pt>
  </dgm:ptLst>
  <dgm:cxnLst>
    <dgm:cxn modelId="{BF0AD771-2ED9-48BD-AFC6-4FA80E90C71D}" type="presOf" srcId="{951033EC-370B-4583-A772-5B13EFEE4251}" destId="{2018D9E8-B92F-405E-B6C0-FF664A625CFD}" srcOrd="0" destOrd="0" presId="urn:microsoft.com/office/officeart/2005/8/layout/process1"/>
    <dgm:cxn modelId="{8A7261B6-1834-41EC-8230-858DC3B97166}" srcId="{B9A6757D-C0FA-458D-A2EA-0422B7DED80C}" destId="{A7BE262A-F4DD-4ECE-806F-2CD383AB1B42}" srcOrd="2" destOrd="0" parTransId="{B19F9120-3CF7-48DB-953F-EC9A4535A223}" sibTransId="{31CD6883-5D32-45CC-A4FF-93B8FF5D135A}"/>
    <dgm:cxn modelId="{6278D08E-1EAB-4BB2-A7AA-C6E5FDE64014}" type="presOf" srcId="{07F5B190-39BF-48BA-9705-99D886FC5E7E}" destId="{07CC57F7-206D-4541-AC3F-FBC111713339}" srcOrd="1" destOrd="0" presId="urn:microsoft.com/office/officeart/2005/8/layout/process1"/>
    <dgm:cxn modelId="{A5F49413-BFD4-45C6-97F5-9B09B393D6BE}" type="presOf" srcId="{B9A6757D-C0FA-458D-A2EA-0422B7DED80C}" destId="{C964E7B8-B201-4A0D-931B-2CDFF6EA2624}" srcOrd="0" destOrd="0" presId="urn:microsoft.com/office/officeart/2005/8/layout/process1"/>
    <dgm:cxn modelId="{19FDE128-C0B7-4547-9584-341290BAA066}" type="presOf" srcId="{A7BE262A-F4DD-4ECE-806F-2CD383AB1B42}" destId="{C3ECF164-F63D-4C9F-8725-9E1EC5B4B79E}" srcOrd="0" destOrd="0" presId="urn:microsoft.com/office/officeart/2005/8/layout/process1"/>
    <dgm:cxn modelId="{CBCF250C-34B9-4D4B-9C67-7A9E83F57C19}" type="presOf" srcId="{F553B65D-3B82-4A9B-9D12-C0AB0761B84B}" destId="{CB0B015D-9AD2-449D-A63F-C7849701A405}" srcOrd="0" destOrd="0" presId="urn:microsoft.com/office/officeart/2005/8/layout/process1"/>
    <dgm:cxn modelId="{CD001C38-FE3E-4513-9004-CB7F82E48539}" type="presOf" srcId="{9D32A169-5461-4603-86C6-CE615DE693E6}" destId="{A76E484B-FA52-467F-BB49-8B861425EA24}" srcOrd="0" destOrd="0" presId="urn:microsoft.com/office/officeart/2005/8/layout/process1"/>
    <dgm:cxn modelId="{856EFBCB-8BAB-4FEF-8DBB-71C61EDBB454}" srcId="{B9A6757D-C0FA-458D-A2EA-0422B7DED80C}" destId="{F553B65D-3B82-4A9B-9D12-C0AB0761B84B}" srcOrd="0" destOrd="0" parTransId="{49EE4006-89F3-4900-A1CC-25E1C1A92E78}" sibTransId="{07F5B190-39BF-48BA-9705-99D886FC5E7E}"/>
    <dgm:cxn modelId="{A0AA3974-9DF3-4CBB-A587-A3DDBD9B7131}" type="presOf" srcId="{07F5B190-39BF-48BA-9705-99D886FC5E7E}" destId="{2ACBD53A-3854-45F2-B73B-12BE147F5DDC}" srcOrd="0" destOrd="0" presId="urn:microsoft.com/office/officeart/2005/8/layout/process1"/>
    <dgm:cxn modelId="{7D50432F-16DA-448A-8C26-DC099F153997}" type="presOf" srcId="{951033EC-370B-4583-A772-5B13EFEE4251}" destId="{FA232E7A-5B05-471B-867E-A38564316BC2}" srcOrd="1" destOrd="0" presId="urn:microsoft.com/office/officeart/2005/8/layout/process1"/>
    <dgm:cxn modelId="{A41941A5-0FCC-4266-879C-1DD061E5A5C5}" srcId="{B9A6757D-C0FA-458D-A2EA-0422B7DED80C}" destId="{9D32A169-5461-4603-86C6-CE615DE693E6}" srcOrd="1" destOrd="0" parTransId="{8B2ECB3D-E1C5-44CD-90F5-29C5CE76AE55}" sibTransId="{951033EC-370B-4583-A772-5B13EFEE4251}"/>
    <dgm:cxn modelId="{89F2FB8C-72C6-4770-BBBC-C8508EE6C805}" type="presParOf" srcId="{C964E7B8-B201-4A0D-931B-2CDFF6EA2624}" destId="{CB0B015D-9AD2-449D-A63F-C7849701A405}" srcOrd="0" destOrd="0" presId="urn:microsoft.com/office/officeart/2005/8/layout/process1"/>
    <dgm:cxn modelId="{6EBB9161-F867-413A-BF6B-4DDE8C86C25F}" type="presParOf" srcId="{C964E7B8-B201-4A0D-931B-2CDFF6EA2624}" destId="{2ACBD53A-3854-45F2-B73B-12BE147F5DDC}" srcOrd="1" destOrd="0" presId="urn:microsoft.com/office/officeart/2005/8/layout/process1"/>
    <dgm:cxn modelId="{A2DFCC6E-BDBC-45C3-A58C-8A97C6F14DB9}" type="presParOf" srcId="{2ACBD53A-3854-45F2-B73B-12BE147F5DDC}" destId="{07CC57F7-206D-4541-AC3F-FBC111713339}" srcOrd="0" destOrd="0" presId="urn:microsoft.com/office/officeart/2005/8/layout/process1"/>
    <dgm:cxn modelId="{9FC87D39-1F4B-48FF-92CB-E7F65F9EB826}" type="presParOf" srcId="{C964E7B8-B201-4A0D-931B-2CDFF6EA2624}" destId="{A76E484B-FA52-467F-BB49-8B861425EA24}" srcOrd="2" destOrd="0" presId="urn:microsoft.com/office/officeart/2005/8/layout/process1"/>
    <dgm:cxn modelId="{EB12A77F-AEEF-4AE2-B32F-1B00BB9E7806}" type="presParOf" srcId="{C964E7B8-B201-4A0D-931B-2CDFF6EA2624}" destId="{2018D9E8-B92F-405E-B6C0-FF664A625CFD}" srcOrd="3" destOrd="0" presId="urn:microsoft.com/office/officeart/2005/8/layout/process1"/>
    <dgm:cxn modelId="{DF7CF11A-748C-4A62-87A2-A3B691FAFEA8}" type="presParOf" srcId="{2018D9E8-B92F-405E-B6C0-FF664A625CFD}" destId="{FA232E7A-5B05-471B-867E-A38564316BC2}" srcOrd="0" destOrd="0" presId="urn:microsoft.com/office/officeart/2005/8/layout/process1"/>
    <dgm:cxn modelId="{BC35F553-0502-4F7F-9906-8E2AC5B5347B}" type="presParOf" srcId="{C964E7B8-B201-4A0D-931B-2CDFF6EA2624}" destId="{C3ECF164-F63D-4C9F-8725-9E1EC5B4B79E}" srcOrd="4" destOrd="0" presId="urn:microsoft.com/office/officeart/2005/8/layout/process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2EDB72-94C2-4F43-9584-216D88BC6A9D}" type="doc">
      <dgm:prSet loTypeId="urn:microsoft.com/office/officeart/2005/8/layout/hierarchy1" loCatId="hierarchy" qsTypeId="urn:microsoft.com/office/officeart/2005/8/quickstyle/3d5" qsCatId="3D" csTypeId="urn:microsoft.com/office/officeart/2005/8/colors/accent1_2" csCatId="accent1" phldr="1"/>
      <dgm:spPr/>
      <dgm:t>
        <a:bodyPr/>
        <a:lstStyle/>
        <a:p>
          <a:endParaRPr lang="en-US"/>
        </a:p>
      </dgm:t>
    </dgm:pt>
    <dgm:pt modelId="{EEE5A93C-A0DD-41CB-B43A-7D70FAC71636}">
      <dgm:prSet phldrT="[Text]"/>
      <dgm:spPr/>
      <dgm:t>
        <a:bodyPr/>
        <a:lstStyle/>
        <a:p>
          <a:r>
            <a:rPr lang="en-US" dirty="0" smtClean="0"/>
            <a:t>Embedded System</a:t>
          </a:r>
          <a:endParaRPr lang="en-US" dirty="0"/>
        </a:p>
      </dgm:t>
    </dgm:pt>
    <dgm:pt modelId="{72C6C075-1312-431D-885A-9776ABFB2EC1}" type="parTrans" cxnId="{D8A838BF-8044-4555-B989-226DD97FE2E5}">
      <dgm:prSet/>
      <dgm:spPr/>
      <dgm:t>
        <a:bodyPr/>
        <a:lstStyle/>
        <a:p>
          <a:endParaRPr lang="en-US"/>
        </a:p>
      </dgm:t>
    </dgm:pt>
    <dgm:pt modelId="{ECE81DE6-5CCE-4B9F-BBF6-995C3CE39B2E}" type="sibTrans" cxnId="{D8A838BF-8044-4555-B989-226DD97FE2E5}">
      <dgm:prSet/>
      <dgm:spPr/>
      <dgm:t>
        <a:bodyPr/>
        <a:lstStyle/>
        <a:p>
          <a:endParaRPr lang="en-US"/>
        </a:p>
      </dgm:t>
    </dgm:pt>
    <dgm:pt modelId="{CBFB8A7F-FF58-4286-BC14-2CDC4EB93A70}">
      <dgm:prSet phldrT="[Text]"/>
      <dgm:spPr/>
      <dgm:t>
        <a:bodyPr/>
        <a:lstStyle/>
        <a:p>
          <a:r>
            <a:rPr lang="en-US" dirty="0" smtClean="0"/>
            <a:t>Input Devices</a:t>
          </a:r>
          <a:endParaRPr lang="en-US" dirty="0"/>
        </a:p>
      </dgm:t>
    </dgm:pt>
    <dgm:pt modelId="{7332E1CD-E8E1-4E44-9F13-759A51BD6A76}" type="parTrans" cxnId="{D3EF0F9D-3918-46C9-B471-A9B849618DC5}">
      <dgm:prSet/>
      <dgm:spPr/>
      <dgm:t>
        <a:bodyPr/>
        <a:lstStyle/>
        <a:p>
          <a:endParaRPr lang="en-US" dirty="0"/>
        </a:p>
      </dgm:t>
    </dgm:pt>
    <dgm:pt modelId="{9950D140-FDA2-4768-8C4E-D55CB9851432}" type="sibTrans" cxnId="{D3EF0F9D-3918-46C9-B471-A9B849618DC5}">
      <dgm:prSet/>
      <dgm:spPr/>
      <dgm:t>
        <a:bodyPr/>
        <a:lstStyle/>
        <a:p>
          <a:endParaRPr lang="en-US"/>
        </a:p>
      </dgm:t>
    </dgm:pt>
    <dgm:pt modelId="{CFA59877-E98B-43BD-9ED5-187FE5089E05}">
      <dgm:prSet phldrT="[Text]"/>
      <dgm:spPr/>
      <dgm:t>
        <a:bodyPr/>
        <a:lstStyle/>
        <a:p>
          <a:r>
            <a:rPr lang="en-US" dirty="0" smtClean="0"/>
            <a:t>Processing Unit</a:t>
          </a:r>
          <a:endParaRPr lang="en-US" dirty="0"/>
        </a:p>
      </dgm:t>
    </dgm:pt>
    <dgm:pt modelId="{D418EA15-89C8-411C-BAC2-BBD4694091F0}" type="parTrans" cxnId="{B65EB31D-165F-417E-BCC6-D891C2F354C7}">
      <dgm:prSet/>
      <dgm:spPr/>
      <dgm:t>
        <a:bodyPr/>
        <a:lstStyle/>
        <a:p>
          <a:endParaRPr lang="en-US" dirty="0"/>
        </a:p>
      </dgm:t>
    </dgm:pt>
    <dgm:pt modelId="{8D76F77F-87F5-40D7-8965-4F90AB36A853}" type="sibTrans" cxnId="{B65EB31D-165F-417E-BCC6-D891C2F354C7}">
      <dgm:prSet/>
      <dgm:spPr/>
      <dgm:t>
        <a:bodyPr/>
        <a:lstStyle/>
        <a:p>
          <a:endParaRPr lang="en-US"/>
        </a:p>
      </dgm:t>
    </dgm:pt>
    <dgm:pt modelId="{FA1CABE0-9FA2-414D-A2C7-4139E4FD108C}">
      <dgm:prSet phldrT="[Text]"/>
      <dgm:spPr/>
      <dgm:t>
        <a:bodyPr/>
        <a:lstStyle/>
        <a:p>
          <a:r>
            <a:rPr lang="en-US" dirty="0" smtClean="0"/>
            <a:t>Output Devices</a:t>
          </a:r>
          <a:endParaRPr lang="en-US" dirty="0"/>
        </a:p>
      </dgm:t>
    </dgm:pt>
    <dgm:pt modelId="{36688C79-7026-4A84-B215-0C5CFA16BBAF}" type="parTrans" cxnId="{97CF909B-AD18-4FA5-92B7-2A835349CE56}">
      <dgm:prSet/>
      <dgm:spPr/>
      <dgm:t>
        <a:bodyPr/>
        <a:lstStyle/>
        <a:p>
          <a:endParaRPr lang="en-US" dirty="0"/>
        </a:p>
      </dgm:t>
    </dgm:pt>
    <dgm:pt modelId="{269359DC-D1D8-410A-B41B-392F4246B0A7}" type="sibTrans" cxnId="{97CF909B-AD18-4FA5-92B7-2A835349CE56}">
      <dgm:prSet/>
      <dgm:spPr/>
      <dgm:t>
        <a:bodyPr/>
        <a:lstStyle/>
        <a:p>
          <a:endParaRPr lang="en-US"/>
        </a:p>
      </dgm:t>
    </dgm:pt>
    <dgm:pt modelId="{A4092FBE-AFDC-4CCB-A2E9-C9B3BEE9AB81}" type="pres">
      <dgm:prSet presAssocID="{9C2EDB72-94C2-4F43-9584-216D88BC6A9D}" presName="hierChild1" presStyleCnt="0">
        <dgm:presLayoutVars>
          <dgm:chPref val="1"/>
          <dgm:dir/>
          <dgm:animOne val="branch"/>
          <dgm:animLvl val="lvl"/>
          <dgm:resizeHandles/>
        </dgm:presLayoutVars>
      </dgm:prSet>
      <dgm:spPr/>
      <dgm:t>
        <a:bodyPr/>
        <a:lstStyle/>
        <a:p>
          <a:endParaRPr lang="en-US"/>
        </a:p>
      </dgm:t>
    </dgm:pt>
    <dgm:pt modelId="{52E7048E-0A94-47CA-BD7A-3AFB0B165202}" type="pres">
      <dgm:prSet presAssocID="{EEE5A93C-A0DD-41CB-B43A-7D70FAC71636}" presName="hierRoot1" presStyleCnt="0"/>
      <dgm:spPr/>
      <dgm:t>
        <a:bodyPr/>
        <a:lstStyle/>
        <a:p>
          <a:endParaRPr lang="en-US"/>
        </a:p>
      </dgm:t>
    </dgm:pt>
    <dgm:pt modelId="{3B6DAA08-8CD3-4791-9FF1-6D0B0DCCA866}" type="pres">
      <dgm:prSet presAssocID="{EEE5A93C-A0DD-41CB-B43A-7D70FAC71636}" presName="composite" presStyleCnt="0"/>
      <dgm:spPr/>
      <dgm:t>
        <a:bodyPr/>
        <a:lstStyle/>
        <a:p>
          <a:endParaRPr lang="en-US"/>
        </a:p>
      </dgm:t>
    </dgm:pt>
    <dgm:pt modelId="{BA5ECF17-3B60-49D6-BC82-E529471B7ECD}" type="pres">
      <dgm:prSet presAssocID="{EEE5A93C-A0DD-41CB-B43A-7D70FAC71636}" presName="background" presStyleLbl="node0" presStyleIdx="0" presStyleCnt="1"/>
      <dgm:spPr/>
      <dgm:t>
        <a:bodyPr/>
        <a:lstStyle/>
        <a:p>
          <a:endParaRPr lang="en-US"/>
        </a:p>
      </dgm:t>
    </dgm:pt>
    <dgm:pt modelId="{E6BBF51E-0D61-4B45-AD61-5C54A992BDF2}" type="pres">
      <dgm:prSet presAssocID="{EEE5A93C-A0DD-41CB-B43A-7D70FAC71636}" presName="text" presStyleLbl="fgAcc0" presStyleIdx="0" presStyleCnt="1">
        <dgm:presLayoutVars>
          <dgm:chPref val="3"/>
        </dgm:presLayoutVars>
      </dgm:prSet>
      <dgm:spPr/>
      <dgm:t>
        <a:bodyPr/>
        <a:lstStyle/>
        <a:p>
          <a:endParaRPr lang="en-US"/>
        </a:p>
      </dgm:t>
    </dgm:pt>
    <dgm:pt modelId="{81D9F700-D530-4B03-AE1E-B71E199438DF}" type="pres">
      <dgm:prSet presAssocID="{EEE5A93C-A0DD-41CB-B43A-7D70FAC71636}" presName="hierChild2" presStyleCnt="0"/>
      <dgm:spPr/>
      <dgm:t>
        <a:bodyPr/>
        <a:lstStyle/>
        <a:p>
          <a:endParaRPr lang="en-US"/>
        </a:p>
      </dgm:t>
    </dgm:pt>
    <dgm:pt modelId="{49D1A891-2851-49F4-B879-AC0681AB019C}" type="pres">
      <dgm:prSet presAssocID="{7332E1CD-E8E1-4E44-9F13-759A51BD6A76}" presName="Name10" presStyleLbl="parChTrans1D2" presStyleIdx="0" presStyleCnt="3"/>
      <dgm:spPr/>
      <dgm:t>
        <a:bodyPr/>
        <a:lstStyle/>
        <a:p>
          <a:endParaRPr lang="en-US"/>
        </a:p>
      </dgm:t>
    </dgm:pt>
    <dgm:pt modelId="{BC073134-8C9D-43F8-A86F-D19670CF2D03}" type="pres">
      <dgm:prSet presAssocID="{CBFB8A7F-FF58-4286-BC14-2CDC4EB93A70}" presName="hierRoot2" presStyleCnt="0"/>
      <dgm:spPr/>
      <dgm:t>
        <a:bodyPr/>
        <a:lstStyle/>
        <a:p>
          <a:endParaRPr lang="en-US"/>
        </a:p>
      </dgm:t>
    </dgm:pt>
    <dgm:pt modelId="{3A41890D-5683-41D0-8674-188C8625FBCC}" type="pres">
      <dgm:prSet presAssocID="{CBFB8A7F-FF58-4286-BC14-2CDC4EB93A70}" presName="composite2" presStyleCnt="0"/>
      <dgm:spPr/>
      <dgm:t>
        <a:bodyPr/>
        <a:lstStyle/>
        <a:p>
          <a:endParaRPr lang="en-US"/>
        </a:p>
      </dgm:t>
    </dgm:pt>
    <dgm:pt modelId="{B91CEC5C-5734-496D-BFA4-84C7D9288189}" type="pres">
      <dgm:prSet presAssocID="{CBFB8A7F-FF58-4286-BC14-2CDC4EB93A70}" presName="background2" presStyleLbl="node2" presStyleIdx="0" presStyleCnt="3"/>
      <dgm:spPr/>
      <dgm:t>
        <a:bodyPr/>
        <a:lstStyle/>
        <a:p>
          <a:endParaRPr lang="en-US"/>
        </a:p>
      </dgm:t>
    </dgm:pt>
    <dgm:pt modelId="{84F18CE6-E8C2-4224-B925-9FECED20BC10}" type="pres">
      <dgm:prSet presAssocID="{CBFB8A7F-FF58-4286-BC14-2CDC4EB93A70}" presName="text2" presStyleLbl="fgAcc2" presStyleIdx="0" presStyleCnt="3">
        <dgm:presLayoutVars>
          <dgm:chPref val="3"/>
        </dgm:presLayoutVars>
      </dgm:prSet>
      <dgm:spPr/>
      <dgm:t>
        <a:bodyPr/>
        <a:lstStyle/>
        <a:p>
          <a:endParaRPr lang="en-US"/>
        </a:p>
      </dgm:t>
    </dgm:pt>
    <dgm:pt modelId="{774E1F52-40C3-4316-8078-40A31220F781}" type="pres">
      <dgm:prSet presAssocID="{CBFB8A7F-FF58-4286-BC14-2CDC4EB93A70}" presName="hierChild3" presStyleCnt="0"/>
      <dgm:spPr/>
      <dgm:t>
        <a:bodyPr/>
        <a:lstStyle/>
        <a:p>
          <a:endParaRPr lang="en-US"/>
        </a:p>
      </dgm:t>
    </dgm:pt>
    <dgm:pt modelId="{67F0590B-D824-461B-894D-D53C4F985710}" type="pres">
      <dgm:prSet presAssocID="{D418EA15-89C8-411C-BAC2-BBD4694091F0}" presName="Name10" presStyleLbl="parChTrans1D2" presStyleIdx="1" presStyleCnt="3"/>
      <dgm:spPr/>
      <dgm:t>
        <a:bodyPr/>
        <a:lstStyle/>
        <a:p>
          <a:endParaRPr lang="en-US"/>
        </a:p>
      </dgm:t>
    </dgm:pt>
    <dgm:pt modelId="{85EC0561-CDBF-4EA6-A193-226146A6B7BE}" type="pres">
      <dgm:prSet presAssocID="{CFA59877-E98B-43BD-9ED5-187FE5089E05}" presName="hierRoot2" presStyleCnt="0"/>
      <dgm:spPr/>
      <dgm:t>
        <a:bodyPr/>
        <a:lstStyle/>
        <a:p>
          <a:endParaRPr lang="en-US"/>
        </a:p>
      </dgm:t>
    </dgm:pt>
    <dgm:pt modelId="{47E5FF2D-DB6E-4727-B51C-F57C94161AC8}" type="pres">
      <dgm:prSet presAssocID="{CFA59877-E98B-43BD-9ED5-187FE5089E05}" presName="composite2" presStyleCnt="0"/>
      <dgm:spPr/>
      <dgm:t>
        <a:bodyPr/>
        <a:lstStyle/>
        <a:p>
          <a:endParaRPr lang="en-US"/>
        </a:p>
      </dgm:t>
    </dgm:pt>
    <dgm:pt modelId="{0FFBF0C0-1BFB-4203-95B0-DA5865C1EA79}" type="pres">
      <dgm:prSet presAssocID="{CFA59877-E98B-43BD-9ED5-187FE5089E05}" presName="background2" presStyleLbl="node2" presStyleIdx="1" presStyleCnt="3"/>
      <dgm:spPr/>
      <dgm:t>
        <a:bodyPr/>
        <a:lstStyle/>
        <a:p>
          <a:endParaRPr lang="en-US"/>
        </a:p>
      </dgm:t>
    </dgm:pt>
    <dgm:pt modelId="{0BCDEB72-0A02-441E-B286-E96F1D268D12}" type="pres">
      <dgm:prSet presAssocID="{CFA59877-E98B-43BD-9ED5-187FE5089E05}" presName="text2" presStyleLbl="fgAcc2" presStyleIdx="1" presStyleCnt="3">
        <dgm:presLayoutVars>
          <dgm:chPref val="3"/>
        </dgm:presLayoutVars>
      </dgm:prSet>
      <dgm:spPr/>
      <dgm:t>
        <a:bodyPr/>
        <a:lstStyle/>
        <a:p>
          <a:endParaRPr lang="en-US"/>
        </a:p>
      </dgm:t>
    </dgm:pt>
    <dgm:pt modelId="{650A42B7-9F11-4BAE-9451-F60C5A0B2CDD}" type="pres">
      <dgm:prSet presAssocID="{CFA59877-E98B-43BD-9ED5-187FE5089E05}" presName="hierChild3" presStyleCnt="0"/>
      <dgm:spPr/>
      <dgm:t>
        <a:bodyPr/>
        <a:lstStyle/>
        <a:p>
          <a:endParaRPr lang="en-US"/>
        </a:p>
      </dgm:t>
    </dgm:pt>
    <dgm:pt modelId="{607DC07B-49B1-47DF-B5C3-25CC2DC37396}" type="pres">
      <dgm:prSet presAssocID="{36688C79-7026-4A84-B215-0C5CFA16BBAF}" presName="Name10" presStyleLbl="parChTrans1D2" presStyleIdx="2" presStyleCnt="3"/>
      <dgm:spPr/>
      <dgm:t>
        <a:bodyPr/>
        <a:lstStyle/>
        <a:p>
          <a:endParaRPr lang="en-US"/>
        </a:p>
      </dgm:t>
    </dgm:pt>
    <dgm:pt modelId="{DE91CF21-D522-4FAD-985D-1BA83F72EC7D}" type="pres">
      <dgm:prSet presAssocID="{FA1CABE0-9FA2-414D-A2C7-4139E4FD108C}" presName="hierRoot2" presStyleCnt="0"/>
      <dgm:spPr/>
      <dgm:t>
        <a:bodyPr/>
        <a:lstStyle/>
        <a:p>
          <a:endParaRPr lang="en-US"/>
        </a:p>
      </dgm:t>
    </dgm:pt>
    <dgm:pt modelId="{BA69F6B9-62E2-483E-B637-2103445F28AC}" type="pres">
      <dgm:prSet presAssocID="{FA1CABE0-9FA2-414D-A2C7-4139E4FD108C}" presName="composite2" presStyleCnt="0"/>
      <dgm:spPr/>
      <dgm:t>
        <a:bodyPr/>
        <a:lstStyle/>
        <a:p>
          <a:endParaRPr lang="en-US"/>
        </a:p>
      </dgm:t>
    </dgm:pt>
    <dgm:pt modelId="{C02F71F0-E9CA-45D3-904F-A93555765E22}" type="pres">
      <dgm:prSet presAssocID="{FA1CABE0-9FA2-414D-A2C7-4139E4FD108C}" presName="background2" presStyleLbl="node2" presStyleIdx="2" presStyleCnt="3"/>
      <dgm:spPr/>
      <dgm:t>
        <a:bodyPr/>
        <a:lstStyle/>
        <a:p>
          <a:endParaRPr lang="en-US"/>
        </a:p>
      </dgm:t>
    </dgm:pt>
    <dgm:pt modelId="{367613FD-B215-4459-8C48-C94C3C00B24C}" type="pres">
      <dgm:prSet presAssocID="{FA1CABE0-9FA2-414D-A2C7-4139E4FD108C}" presName="text2" presStyleLbl="fgAcc2" presStyleIdx="2" presStyleCnt="3">
        <dgm:presLayoutVars>
          <dgm:chPref val="3"/>
        </dgm:presLayoutVars>
      </dgm:prSet>
      <dgm:spPr/>
      <dgm:t>
        <a:bodyPr/>
        <a:lstStyle/>
        <a:p>
          <a:endParaRPr lang="en-US"/>
        </a:p>
      </dgm:t>
    </dgm:pt>
    <dgm:pt modelId="{154C5D1C-FE63-476A-9F4A-9F9FD937A3BE}" type="pres">
      <dgm:prSet presAssocID="{FA1CABE0-9FA2-414D-A2C7-4139E4FD108C}" presName="hierChild3" presStyleCnt="0"/>
      <dgm:spPr/>
      <dgm:t>
        <a:bodyPr/>
        <a:lstStyle/>
        <a:p>
          <a:endParaRPr lang="en-US"/>
        </a:p>
      </dgm:t>
    </dgm:pt>
  </dgm:ptLst>
  <dgm:cxnLst>
    <dgm:cxn modelId="{D8A838BF-8044-4555-B989-226DD97FE2E5}" srcId="{9C2EDB72-94C2-4F43-9584-216D88BC6A9D}" destId="{EEE5A93C-A0DD-41CB-B43A-7D70FAC71636}" srcOrd="0" destOrd="0" parTransId="{72C6C075-1312-431D-885A-9776ABFB2EC1}" sibTransId="{ECE81DE6-5CCE-4B9F-BBF6-995C3CE39B2E}"/>
    <dgm:cxn modelId="{7DED5BDC-A8F2-4F8A-9F9F-D8CEF1F7AB47}" type="presOf" srcId="{D418EA15-89C8-411C-BAC2-BBD4694091F0}" destId="{67F0590B-D824-461B-894D-D53C4F985710}" srcOrd="0" destOrd="0" presId="urn:microsoft.com/office/officeart/2005/8/layout/hierarchy1"/>
    <dgm:cxn modelId="{CE09EB73-97DB-40AE-81DE-DA9689E76A17}" type="presOf" srcId="{9C2EDB72-94C2-4F43-9584-216D88BC6A9D}" destId="{A4092FBE-AFDC-4CCB-A2E9-C9B3BEE9AB81}" srcOrd="0" destOrd="0" presId="urn:microsoft.com/office/officeart/2005/8/layout/hierarchy1"/>
    <dgm:cxn modelId="{1BA31252-9541-4ACC-B603-3BFF6AA3A3C3}" type="presOf" srcId="{36688C79-7026-4A84-B215-0C5CFA16BBAF}" destId="{607DC07B-49B1-47DF-B5C3-25CC2DC37396}" srcOrd="0" destOrd="0" presId="urn:microsoft.com/office/officeart/2005/8/layout/hierarchy1"/>
    <dgm:cxn modelId="{306C4C9E-2A93-4298-AA95-453C40AE4B47}" type="presOf" srcId="{CFA59877-E98B-43BD-9ED5-187FE5089E05}" destId="{0BCDEB72-0A02-441E-B286-E96F1D268D12}" srcOrd="0" destOrd="0" presId="urn:microsoft.com/office/officeart/2005/8/layout/hierarchy1"/>
    <dgm:cxn modelId="{B65EB31D-165F-417E-BCC6-D891C2F354C7}" srcId="{EEE5A93C-A0DD-41CB-B43A-7D70FAC71636}" destId="{CFA59877-E98B-43BD-9ED5-187FE5089E05}" srcOrd="1" destOrd="0" parTransId="{D418EA15-89C8-411C-BAC2-BBD4694091F0}" sibTransId="{8D76F77F-87F5-40D7-8965-4F90AB36A853}"/>
    <dgm:cxn modelId="{0FCFDE9B-295A-46AC-9CA9-C00FC6A917B5}" type="presOf" srcId="{7332E1CD-E8E1-4E44-9F13-759A51BD6A76}" destId="{49D1A891-2851-49F4-B879-AC0681AB019C}" srcOrd="0" destOrd="0" presId="urn:microsoft.com/office/officeart/2005/8/layout/hierarchy1"/>
    <dgm:cxn modelId="{97CF909B-AD18-4FA5-92B7-2A835349CE56}" srcId="{EEE5A93C-A0DD-41CB-B43A-7D70FAC71636}" destId="{FA1CABE0-9FA2-414D-A2C7-4139E4FD108C}" srcOrd="2" destOrd="0" parTransId="{36688C79-7026-4A84-B215-0C5CFA16BBAF}" sibTransId="{269359DC-D1D8-410A-B41B-392F4246B0A7}"/>
    <dgm:cxn modelId="{D3EF0F9D-3918-46C9-B471-A9B849618DC5}" srcId="{EEE5A93C-A0DD-41CB-B43A-7D70FAC71636}" destId="{CBFB8A7F-FF58-4286-BC14-2CDC4EB93A70}" srcOrd="0" destOrd="0" parTransId="{7332E1CD-E8E1-4E44-9F13-759A51BD6A76}" sibTransId="{9950D140-FDA2-4768-8C4E-D55CB9851432}"/>
    <dgm:cxn modelId="{8E2EDCE5-66FE-4B80-911B-4D8B40D075C6}" type="presOf" srcId="{FA1CABE0-9FA2-414D-A2C7-4139E4FD108C}" destId="{367613FD-B215-4459-8C48-C94C3C00B24C}" srcOrd="0" destOrd="0" presId="urn:microsoft.com/office/officeart/2005/8/layout/hierarchy1"/>
    <dgm:cxn modelId="{4526CF9A-98BB-4ED6-AC02-75DC53AD72F2}" type="presOf" srcId="{CBFB8A7F-FF58-4286-BC14-2CDC4EB93A70}" destId="{84F18CE6-E8C2-4224-B925-9FECED20BC10}" srcOrd="0" destOrd="0" presId="urn:microsoft.com/office/officeart/2005/8/layout/hierarchy1"/>
    <dgm:cxn modelId="{2CC20D8B-E271-4B46-B0F6-AE2AF3E27FD3}" type="presOf" srcId="{EEE5A93C-A0DD-41CB-B43A-7D70FAC71636}" destId="{E6BBF51E-0D61-4B45-AD61-5C54A992BDF2}" srcOrd="0" destOrd="0" presId="urn:microsoft.com/office/officeart/2005/8/layout/hierarchy1"/>
    <dgm:cxn modelId="{34BBC8E7-C5CD-41F9-8A34-B9327DDED354}" type="presParOf" srcId="{A4092FBE-AFDC-4CCB-A2E9-C9B3BEE9AB81}" destId="{52E7048E-0A94-47CA-BD7A-3AFB0B165202}" srcOrd="0" destOrd="0" presId="urn:microsoft.com/office/officeart/2005/8/layout/hierarchy1"/>
    <dgm:cxn modelId="{14BE24CC-3756-4C6E-AF54-DCFDF01C3F18}" type="presParOf" srcId="{52E7048E-0A94-47CA-BD7A-3AFB0B165202}" destId="{3B6DAA08-8CD3-4791-9FF1-6D0B0DCCA866}" srcOrd="0" destOrd="0" presId="urn:microsoft.com/office/officeart/2005/8/layout/hierarchy1"/>
    <dgm:cxn modelId="{E26E9D40-BBCB-4346-BEFD-58A5A504771A}" type="presParOf" srcId="{3B6DAA08-8CD3-4791-9FF1-6D0B0DCCA866}" destId="{BA5ECF17-3B60-49D6-BC82-E529471B7ECD}" srcOrd="0" destOrd="0" presId="urn:microsoft.com/office/officeart/2005/8/layout/hierarchy1"/>
    <dgm:cxn modelId="{E7137D77-139A-44F4-BDC6-FE9BABA84340}" type="presParOf" srcId="{3B6DAA08-8CD3-4791-9FF1-6D0B0DCCA866}" destId="{E6BBF51E-0D61-4B45-AD61-5C54A992BDF2}" srcOrd="1" destOrd="0" presId="urn:microsoft.com/office/officeart/2005/8/layout/hierarchy1"/>
    <dgm:cxn modelId="{5064B014-130B-432F-8EB3-EC2B8255CA11}" type="presParOf" srcId="{52E7048E-0A94-47CA-BD7A-3AFB0B165202}" destId="{81D9F700-D530-4B03-AE1E-B71E199438DF}" srcOrd="1" destOrd="0" presId="urn:microsoft.com/office/officeart/2005/8/layout/hierarchy1"/>
    <dgm:cxn modelId="{B02491E1-15C9-44C0-A70B-5D3A35865453}" type="presParOf" srcId="{81D9F700-D530-4B03-AE1E-B71E199438DF}" destId="{49D1A891-2851-49F4-B879-AC0681AB019C}" srcOrd="0" destOrd="0" presId="urn:microsoft.com/office/officeart/2005/8/layout/hierarchy1"/>
    <dgm:cxn modelId="{AD45CDC2-6ACC-4980-BF09-3E0A7B736C3A}" type="presParOf" srcId="{81D9F700-D530-4B03-AE1E-B71E199438DF}" destId="{BC073134-8C9D-43F8-A86F-D19670CF2D03}" srcOrd="1" destOrd="0" presId="urn:microsoft.com/office/officeart/2005/8/layout/hierarchy1"/>
    <dgm:cxn modelId="{1524A410-A88A-4457-8B8D-2BDA002D0AB6}" type="presParOf" srcId="{BC073134-8C9D-43F8-A86F-D19670CF2D03}" destId="{3A41890D-5683-41D0-8674-188C8625FBCC}" srcOrd="0" destOrd="0" presId="urn:microsoft.com/office/officeart/2005/8/layout/hierarchy1"/>
    <dgm:cxn modelId="{24743BFD-2D33-4AB8-B007-7D6CF010D3A2}" type="presParOf" srcId="{3A41890D-5683-41D0-8674-188C8625FBCC}" destId="{B91CEC5C-5734-496D-BFA4-84C7D9288189}" srcOrd="0" destOrd="0" presId="urn:microsoft.com/office/officeart/2005/8/layout/hierarchy1"/>
    <dgm:cxn modelId="{754EEC38-2D0A-4874-8732-3185F83D7BA7}" type="presParOf" srcId="{3A41890D-5683-41D0-8674-188C8625FBCC}" destId="{84F18CE6-E8C2-4224-B925-9FECED20BC10}" srcOrd="1" destOrd="0" presId="urn:microsoft.com/office/officeart/2005/8/layout/hierarchy1"/>
    <dgm:cxn modelId="{35C86CE0-0086-4B0F-B841-DF28A6C457FB}" type="presParOf" srcId="{BC073134-8C9D-43F8-A86F-D19670CF2D03}" destId="{774E1F52-40C3-4316-8078-40A31220F781}" srcOrd="1" destOrd="0" presId="urn:microsoft.com/office/officeart/2005/8/layout/hierarchy1"/>
    <dgm:cxn modelId="{EACB6CD9-D922-4D37-91AD-E9739B105378}" type="presParOf" srcId="{81D9F700-D530-4B03-AE1E-B71E199438DF}" destId="{67F0590B-D824-461B-894D-D53C4F985710}" srcOrd="2" destOrd="0" presId="urn:microsoft.com/office/officeart/2005/8/layout/hierarchy1"/>
    <dgm:cxn modelId="{4A0BB5E2-C11C-467A-A6B1-795003CEEDC8}" type="presParOf" srcId="{81D9F700-D530-4B03-AE1E-B71E199438DF}" destId="{85EC0561-CDBF-4EA6-A193-226146A6B7BE}" srcOrd="3" destOrd="0" presId="urn:microsoft.com/office/officeart/2005/8/layout/hierarchy1"/>
    <dgm:cxn modelId="{42D5E3D6-AAE7-4E32-93CE-1B675088CF3E}" type="presParOf" srcId="{85EC0561-CDBF-4EA6-A193-226146A6B7BE}" destId="{47E5FF2D-DB6E-4727-B51C-F57C94161AC8}" srcOrd="0" destOrd="0" presId="urn:microsoft.com/office/officeart/2005/8/layout/hierarchy1"/>
    <dgm:cxn modelId="{CD57D51F-4B63-46AD-BF60-123FF08B2397}" type="presParOf" srcId="{47E5FF2D-DB6E-4727-B51C-F57C94161AC8}" destId="{0FFBF0C0-1BFB-4203-95B0-DA5865C1EA79}" srcOrd="0" destOrd="0" presId="urn:microsoft.com/office/officeart/2005/8/layout/hierarchy1"/>
    <dgm:cxn modelId="{4AAC88AD-7233-485D-8793-34AA648BC819}" type="presParOf" srcId="{47E5FF2D-DB6E-4727-B51C-F57C94161AC8}" destId="{0BCDEB72-0A02-441E-B286-E96F1D268D12}" srcOrd="1" destOrd="0" presId="urn:microsoft.com/office/officeart/2005/8/layout/hierarchy1"/>
    <dgm:cxn modelId="{D6C9AEF6-5915-4531-AE21-1CFE5234BBCF}" type="presParOf" srcId="{85EC0561-CDBF-4EA6-A193-226146A6B7BE}" destId="{650A42B7-9F11-4BAE-9451-F60C5A0B2CDD}" srcOrd="1" destOrd="0" presId="urn:microsoft.com/office/officeart/2005/8/layout/hierarchy1"/>
    <dgm:cxn modelId="{D5DD4958-3C41-4467-9D37-A7B15072BC88}" type="presParOf" srcId="{81D9F700-D530-4B03-AE1E-B71E199438DF}" destId="{607DC07B-49B1-47DF-B5C3-25CC2DC37396}" srcOrd="4" destOrd="0" presId="urn:microsoft.com/office/officeart/2005/8/layout/hierarchy1"/>
    <dgm:cxn modelId="{E440080F-4532-4E48-9AAB-EDCE81F7A873}" type="presParOf" srcId="{81D9F700-D530-4B03-AE1E-B71E199438DF}" destId="{DE91CF21-D522-4FAD-985D-1BA83F72EC7D}" srcOrd="5" destOrd="0" presId="urn:microsoft.com/office/officeart/2005/8/layout/hierarchy1"/>
    <dgm:cxn modelId="{9DE7CAA1-1516-46AF-B63A-2C18157813E3}" type="presParOf" srcId="{DE91CF21-D522-4FAD-985D-1BA83F72EC7D}" destId="{BA69F6B9-62E2-483E-B637-2103445F28AC}" srcOrd="0" destOrd="0" presId="urn:microsoft.com/office/officeart/2005/8/layout/hierarchy1"/>
    <dgm:cxn modelId="{B8B478B7-7E5E-48BD-9083-83CB8F6A6A68}" type="presParOf" srcId="{BA69F6B9-62E2-483E-B637-2103445F28AC}" destId="{C02F71F0-E9CA-45D3-904F-A93555765E22}" srcOrd="0" destOrd="0" presId="urn:microsoft.com/office/officeart/2005/8/layout/hierarchy1"/>
    <dgm:cxn modelId="{66A8DF99-A3E1-4CDF-95BF-EED35281BC61}" type="presParOf" srcId="{BA69F6B9-62E2-483E-B637-2103445F28AC}" destId="{367613FD-B215-4459-8C48-C94C3C00B24C}" srcOrd="1" destOrd="0" presId="urn:microsoft.com/office/officeart/2005/8/layout/hierarchy1"/>
    <dgm:cxn modelId="{DCAD7DB6-8A44-454B-A43A-8010F8E6C776}" type="presParOf" srcId="{DE91CF21-D522-4FAD-985D-1BA83F72EC7D}" destId="{154C5D1C-FE63-476A-9F4A-9F9FD937A3BE}" srcOrd="1" destOrd="0" presId="urn:microsoft.com/office/officeart/2005/8/layout/hierarchy1"/>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67F9C5-F3B3-4952-A17E-F52A5FE9F379}" type="doc">
      <dgm:prSet loTypeId="urn:microsoft.com/office/officeart/2005/8/layout/pyramid2" loCatId="pyramid" qsTypeId="urn:microsoft.com/office/officeart/2005/8/quickstyle/3d5" qsCatId="3D" csTypeId="urn:microsoft.com/office/officeart/2005/8/colors/accent1_2" csCatId="accent1" phldr="1"/>
      <dgm:spPr/>
    </dgm:pt>
    <dgm:pt modelId="{1783CC54-C2E7-4ABC-B5D0-8EBED3F99B3C}">
      <dgm:prSet phldrT="[Text]"/>
      <dgm:spPr/>
      <dgm:t>
        <a:bodyPr/>
        <a:lstStyle/>
        <a:p>
          <a:r>
            <a:rPr lang="en-US" dirty="0" smtClean="0"/>
            <a:t>ATMEL(AVR)</a:t>
          </a:r>
          <a:endParaRPr lang="en-US" dirty="0"/>
        </a:p>
      </dgm:t>
    </dgm:pt>
    <dgm:pt modelId="{183671C9-6E41-4671-8ADE-DAC1D9403781}" type="parTrans" cxnId="{C004D851-321F-4F2C-AC55-E717143F7D11}">
      <dgm:prSet/>
      <dgm:spPr/>
      <dgm:t>
        <a:bodyPr/>
        <a:lstStyle/>
        <a:p>
          <a:endParaRPr lang="en-US"/>
        </a:p>
      </dgm:t>
    </dgm:pt>
    <dgm:pt modelId="{E96A6FEE-44A7-40DE-8036-B792D7A0F20A}" type="sibTrans" cxnId="{C004D851-321F-4F2C-AC55-E717143F7D11}">
      <dgm:prSet/>
      <dgm:spPr/>
      <dgm:t>
        <a:bodyPr/>
        <a:lstStyle/>
        <a:p>
          <a:endParaRPr lang="en-US"/>
        </a:p>
      </dgm:t>
    </dgm:pt>
    <dgm:pt modelId="{79FB166D-016D-40E4-A764-9DFB66429B2A}">
      <dgm:prSet phldrT="[Text]"/>
      <dgm:spPr/>
      <dgm:t>
        <a:bodyPr/>
        <a:lstStyle/>
        <a:p>
          <a:r>
            <a:rPr lang="en-US" dirty="0" smtClean="0"/>
            <a:t>Microchip(PIC)</a:t>
          </a:r>
          <a:endParaRPr lang="en-US" dirty="0"/>
        </a:p>
      </dgm:t>
    </dgm:pt>
    <dgm:pt modelId="{9DA392FF-E9AF-4357-9BEA-07777FB4F39C}" type="parTrans" cxnId="{56A746E8-262E-466A-8EB4-A2DC912503C1}">
      <dgm:prSet/>
      <dgm:spPr/>
      <dgm:t>
        <a:bodyPr/>
        <a:lstStyle/>
        <a:p>
          <a:endParaRPr lang="en-US"/>
        </a:p>
      </dgm:t>
    </dgm:pt>
    <dgm:pt modelId="{764042F6-27C6-4C8D-A478-ACB39635EF77}" type="sibTrans" cxnId="{56A746E8-262E-466A-8EB4-A2DC912503C1}">
      <dgm:prSet/>
      <dgm:spPr/>
      <dgm:t>
        <a:bodyPr/>
        <a:lstStyle/>
        <a:p>
          <a:endParaRPr lang="en-US"/>
        </a:p>
      </dgm:t>
    </dgm:pt>
    <dgm:pt modelId="{32D7A4B6-67AF-40FA-A4A6-F84492D81EA5}">
      <dgm:prSet phldrT="[Text]"/>
      <dgm:spPr/>
      <dgm:t>
        <a:bodyPr/>
        <a:lstStyle/>
        <a:p>
          <a:r>
            <a:rPr lang="en-US" dirty="0" smtClean="0"/>
            <a:t>ARM</a:t>
          </a:r>
          <a:endParaRPr lang="en-US" dirty="0"/>
        </a:p>
      </dgm:t>
    </dgm:pt>
    <dgm:pt modelId="{AE0D882C-872D-4234-A0D3-3F99B6E09E7E}" type="parTrans" cxnId="{BC67B1C4-0ACA-4C0F-B100-D65115C5B354}">
      <dgm:prSet/>
      <dgm:spPr/>
      <dgm:t>
        <a:bodyPr/>
        <a:lstStyle/>
        <a:p>
          <a:endParaRPr lang="en-US"/>
        </a:p>
      </dgm:t>
    </dgm:pt>
    <dgm:pt modelId="{9560B1BE-F98C-490D-8779-6329B37818AE}" type="sibTrans" cxnId="{BC67B1C4-0ACA-4C0F-B100-D65115C5B354}">
      <dgm:prSet/>
      <dgm:spPr/>
      <dgm:t>
        <a:bodyPr/>
        <a:lstStyle/>
        <a:p>
          <a:endParaRPr lang="en-US"/>
        </a:p>
      </dgm:t>
    </dgm:pt>
    <dgm:pt modelId="{630B17EC-6282-416D-AC59-8ED52BD2A9B0}" type="pres">
      <dgm:prSet presAssocID="{3267F9C5-F3B3-4952-A17E-F52A5FE9F379}" presName="compositeShape" presStyleCnt="0">
        <dgm:presLayoutVars>
          <dgm:dir/>
          <dgm:resizeHandles/>
        </dgm:presLayoutVars>
      </dgm:prSet>
      <dgm:spPr/>
    </dgm:pt>
    <dgm:pt modelId="{4960DFA2-3DB3-428D-81CE-E7A2582B11D0}" type="pres">
      <dgm:prSet presAssocID="{3267F9C5-F3B3-4952-A17E-F52A5FE9F379}" presName="pyramid" presStyleLbl="node1" presStyleIdx="0" presStyleCnt="1" custLinFactNeighborX="-2875"/>
      <dgm:spPr/>
    </dgm:pt>
    <dgm:pt modelId="{0516AF3E-25AF-40E1-BF0D-953D5C8D6753}" type="pres">
      <dgm:prSet presAssocID="{3267F9C5-F3B3-4952-A17E-F52A5FE9F379}" presName="theList" presStyleCnt="0"/>
      <dgm:spPr/>
    </dgm:pt>
    <dgm:pt modelId="{F573AD2B-505B-49B3-B887-34E8FF429BDB}" type="pres">
      <dgm:prSet presAssocID="{1783CC54-C2E7-4ABC-B5D0-8EBED3F99B3C}" presName="aNode" presStyleLbl="fgAcc1" presStyleIdx="0" presStyleCnt="3" custLinFactNeighborX="1131" custLinFactNeighborY="1982">
        <dgm:presLayoutVars>
          <dgm:bulletEnabled val="1"/>
        </dgm:presLayoutVars>
      </dgm:prSet>
      <dgm:spPr/>
      <dgm:t>
        <a:bodyPr/>
        <a:lstStyle/>
        <a:p>
          <a:endParaRPr lang="en-US"/>
        </a:p>
      </dgm:t>
    </dgm:pt>
    <dgm:pt modelId="{B844151B-4CEF-496E-AA7A-3CA8E0AC053B}" type="pres">
      <dgm:prSet presAssocID="{1783CC54-C2E7-4ABC-B5D0-8EBED3F99B3C}" presName="aSpace" presStyleCnt="0"/>
      <dgm:spPr/>
    </dgm:pt>
    <dgm:pt modelId="{0CA3388C-213E-4CE4-B580-A2A430B6E852}" type="pres">
      <dgm:prSet presAssocID="{79FB166D-016D-40E4-A764-9DFB66429B2A}" presName="aNode" presStyleLbl="fgAcc1" presStyleIdx="1" presStyleCnt="3">
        <dgm:presLayoutVars>
          <dgm:bulletEnabled val="1"/>
        </dgm:presLayoutVars>
      </dgm:prSet>
      <dgm:spPr/>
      <dgm:t>
        <a:bodyPr/>
        <a:lstStyle/>
        <a:p>
          <a:endParaRPr lang="en-US"/>
        </a:p>
      </dgm:t>
    </dgm:pt>
    <dgm:pt modelId="{DE027CE2-5368-4454-BB17-FB682F744109}" type="pres">
      <dgm:prSet presAssocID="{79FB166D-016D-40E4-A764-9DFB66429B2A}" presName="aSpace" presStyleCnt="0"/>
      <dgm:spPr/>
    </dgm:pt>
    <dgm:pt modelId="{DA66173B-865B-41FB-AE80-410DAD14FB3E}" type="pres">
      <dgm:prSet presAssocID="{32D7A4B6-67AF-40FA-A4A6-F84492D81EA5}" presName="aNode" presStyleLbl="fgAcc1" presStyleIdx="2" presStyleCnt="3">
        <dgm:presLayoutVars>
          <dgm:bulletEnabled val="1"/>
        </dgm:presLayoutVars>
      </dgm:prSet>
      <dgm:spPr/>
      <dgm:t>
        <a:bodyPr/>
        <a:lstStyle/>
        <a:p>
          <a:endParaRPr lang="en-US"/>
        </a:p>
      </dgm:t>
    </dgm:pt>
    <dgm:pt modelId="{9891D5BA-C7E2-4C78-ADD9-A04A6BC0D0F9}" type="pres">
      <dgm:prSet presAssocID="{32D7A4B6-67AF-40FA-A4A6-F84492D81EA5}" presName="aSpace" presStyleCnt="0"/>
      <dgm:spPr/>
    </dgm:pt>
  </dgm:ptLst>
  <dgm:cxnLst>
    <dgm:cxn modelId="{62A40954-EEAA-4F8A-BF45-BE7CD7345832}" type="presOf" srcId="{32D7A4B6-67AF-40FA-A4A6-F84492D81EA5}" destId="{DA66173B-865B-41FB-AE80-410DAD14FB3E}" srcOrd="0" destOrd="0" presId="urn:microsoft.com/office/officeart/2005/8/layout/pyramid2"/>
    <dgm:cxn modelId="{AEFBA34F-ADE2-4BDE-9B00-AEB36B7E9D0D}" type="presOf" srcId="{3267F9C5-F3B3-4952-A17E-F52A5FE9F379}" destId="{630B17EC-6282-416D-AC59-8ED52BD2A9B0}" srcOrd="0" destOrd="0" presId="urn:microsoft.com/office/officeart/2005/8/layout/pyramid2"/>
    <dgm:cxn modelId="{CF4C9591-07A0-47D5-A85C-D4C9B925AFCC}" type="presOf" srcId="{1783CC54-C2E7-4ABC-B5D0-8EBED3F99B3C}" destId="{F573AD2B-505B-49B3-B887-34E8FF429BDB}" srcOrd="0" destOrd="0" presId="urn:microsoft.com/office/officeart/2005/8/layout/pyramid2"/>
    <dgm:cxn modelId="{56A746E8-262E-466A-8EB4-A2DC912503C1}" srcId="{3267F9C5-F3B3-4952-A17E-F52A5FE9F379}" destId="{79FB166D-016D-40E4-A764-9DFB66429B2A}" srcOrd="1" destOrd="0" parTransId="{9DA392FF-E9AF-4357-9BEA-07777FB4F39C}" sibTransId="{764042F6-27C6-4C8D-A478-ACB39635EF77}"/>
    <dgm:cxn modelId="{BC67B1C4-0ACA-4C0F-B100-D65115C5B354}" srcId="{3267F9C5-F3B3-4952-A17E-F52A5FE9F379}" destId="{32D7A4B6-67AF-40FA-A4A6-F84492D81EA5}" srcOrd="2" destOrd="0" parTransId="{AE0D882C-872D-4234-A0D3-3F99B6E09E7E}" sibTransId="{9560B1BE-F98C-490D-8779-6329B37818AE}"/>
    <dgm:cxn modelId="{C004D851-321F-4F2C-AC55-E717143F7D11}" srcId="{3267F9C5-F3B3-4952-A17E-F52A5FE9F379}" destId="{1783CC54-C2E7-4ABC-B5D0-8EBED3F99B3C}" srcOrd="0" destOrd="0" parTransId="{183671C9-6E41-4671-8ADE-DAC1D9403781}" sibTransId="{E96A6FEE-44A7-40DE-8036-B792D7A0F20A}"/>
    <dgm:cxn modelId="{D25A77C5-A5F2-48DD-B698-624D8853F8F3}" type="presOf" srcId="{79FB166D-016D-40E4-A764-9DFB66429B2A}" destId="{0CA3388C-213E-4CE4-B580-A2A430B6E852}" srcOrd="0" destOrd="0" presId="urn:microsoft.com/office/officeart/2005/8/layout/pyramid2"/>
    <dgm:cxn modelId="{D43325D5-9B28-472A-86B9-8D5CFE4DDB7B}" type="presParOf" srcId="{630B17EC-6282-416D-AC59-8ED52BD2A9B0}" destId="{4960DFA2-3DB3-428D-81CE-E7A2582B11D0}" srcOrd="0" destOrd="0" presId="urn:microsoft.com/office/officeart/2005/8/layout/pyramid2"/>
    <dgm:cxn modelId="{1F6B7D6F-59EB-49C9-A4CD-1B26195147FB}" type="presParOf" srcId="{630B17EC-6282-416D-AC59-8ED52BD2A9B0}" destId="{0516AF3E-25AF-40E1-BF0D-953D5C8D6753}" srcOrd="1" destOrd="0" presId="urn:microsoft.com/office/officeart/2005/8/layout/pyramid2"/>
    <dgm:cxn modelId="{7024131F-40A2-4CEB-A166-8979831908E6}" type="presParOf" srcId="{0516AF3E-25AF-40E1-BF0D-953D5C8D6753}" destId="{F573AD2B-505B-49B3-B887-34E8FF429BDB}" srcOrd="0" destOrd="0" presId="urn:microsoft.com/office/officeart/2005/8/layout/pyramid2"/>
    <dgm:cxn modelId="{7622837A-8086-4E7C-9000-ADD6FA8AC683}" type="presParOf" srcId="{0516AF3E-25AF-40E1-BF0D-953D5C8D6753}" destId="{B844151B-4CEF-496E-AA7A-3CA8E0AC053B}" srcOrd="1" destOrd="0" presId="urn:microsoft.com/office/officeart/2005/8/layout/pyramid2"/>
    <dgm:cxn modelId="{58138201-AB23-46F8-B4E1-2C2FAA8EE459}" type="presParOf" srcId="{0516AF3E-25AF-40E1-BF0D-953D5C8D6753}" destId="{0CA3388C-213E-4CE4-B580-A2A430B6E852}" srcOrd="2" destOrd="0" presId="urn:microsoft.com/office/officeart/2005/8/layout/pyramid2"/>
    <dgm:cxn modelId="{46093D47-A55D-46C3-90CB-D2134A7A3448}" type="presParOf" srcId="{0516AF3E-25AF-40E1-BF0D-953D5C8D6753}" destId="{DE027CE2-5368-4454-BB17-FB682F744109}" srcOrd="3" destOrd="0" presId="urn:microsoft.com/office/officeart/2005/8/layout/pyramid2"/>
    <dgm:cxn modelId="{52691CB1-C4DA-4744-9604-E5CF2EF3A169}" type="presParOf" srcId="{0516AF3E-25AF-40E1-BF0D-953D5C8D6753}" destId="{DA66173B-865B-41FB-AE80-410DAD14FB3E}" srcOrd="4" destOrd="0" presId="urn:microsoft.com/office/officeart/2005/8/layout/pyramid2"/>
    <dgm:cxn modelId="{FFB02764-2B03-4680-8E36-88C9D46B2909}" type="presParOf" srcId="{0516AF3E-25AF-40E1-BF0D-953D5C8D6753}" destId="{9891D5BA-C7E2-4C78-ADD9-A04A6BC0D0F9}" srcOrd="5" destOrd="0" presId="urn:microsoft.com/office/officeart/2005/8/layout/pyramid2"/>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3DFF43-6DA3-4CC9-80EE-D284981DA430}"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C43C99F-011D-431F-9BBC-986247F6AFB7}">
      <dgm:prSet phldrT="[Text]"/>
      <dgm:spPr/>
      <dgm:t>
        <a:bodyPr/>
        <a:lstStyle/>
        <a:p>
          <a:r>
            <a:rPr lang="en-US" dirty="0" err="1" smtClean="0"/>
            <a:t>Xmega</a:t>
          </a:r>
          <a:r>
            <a:rPr lang="en-US" dirty="0" smtClean="0"/>
            <a:t> AVR</a:t>
          </a:r>
          <a:endParaRPr lang="en-US" dirty="0"/>
        </a:p>
      </dgm:t>
    </dgm:pt>
    <dgm:pt modelId="{9B99A980-352C-4797-92E8-F570AB88F8D5}" type="parTrans" cxnId="{FF3D756D-7A78-4145-98DE-8F2E3A342ED7}">
      <dgm:prSet/>
      <dgm:spPr/>
      <dgm:t>
        <a:bodyPr/>
        <a:lstStyle/>
        <a:p>
          <a:endParaRPr lang="en-US"/>
        </a:p>
      </dgm:t>
    </dgm:pt>
    <dgm:pt modelId="{8C3A3356-AC2A-4B8F-9B1D-77F1F8047EFE}" type="sibTrans" cxnId="{FF3D756D-7A78-4145-98DE-8F2E3A342ED7}">
      <dgm:prSet/>
      <dgm:spPr/>
      <dgm:t>
        <a:bodyPr/>
        <a:lstStyle/>
        <a:p>
          <a:endParaRPr lang="en-US"/>
        </a:p>
      </dgm:t>
    </dgm:pt>
    <dgm:pt modelId="{43F9E979-FF75-4193-8E36-70F6CBA9B3EC}">
      <dgm:prSet phldrT="[Text]"/>
      <dgm:spPr/>
      <dgm:t>
        <a:bodyPr/>
        <a:lstStyle/>
        <a:p>
          <a:r>
            <a:rPr lang="en-US" dirty="0" smtClean="0"/>
            <a:t>Tiny AVR</a:t>
          </a:r>
          <a:endParaRPr lang="en-US" dirty="0"/>
        </a:p>
      </dgm:t>
    </dgm:pt>
    <dgm:pt modelId="{A6BCE1A3-EAB8-4FFA-A23D-56E2B230079B}" type="parTrans" cxnId="{7AD1FB42-A3C7-41ED-839A-09ED57A99AC2}">
      <dgm:prSet/>
      <dgm:spPr/>
      <dgm:t>
        <a:bodyPr/>
        <a:lstStyle/>
        <a:p>
          <a:endParaRPr lang="en-US"/>
        </a:p>
      </dgm:t>
    </dgm:pt>
    <dgm:pt modelId="{FF6E669E-0921-429B-8D22-549F37AAC30A}" type="sibTrans" cxnId="{7AD1FB42-A3C7-41ED-839A-09ED57A99AC2}">
      <dgm:prSet/>
      <dgm:spPr/>
      <dgm:t>
        <a:bodyPr/>
        <a:lstStyle/>
        <a:p>
          <a:endParaRPr lang="en-US"/>
        </a:p>
      </dgm:t>
    </dgm:pt>
    <dgm:pt modelId="{EA097C67-DF30-4323-BFFB-8CEBA5A01FFE}">
      <dgm:prSet phldrT="[Text]"/>
      <dgm:spPr/>
      <dgm:t>
        <a:bodyPr/>
        <a:lstStyle/>
        <a:p>
          <a:r>
            <a:rPr lang="en-US" dirty="0" smtClean="0"/>
            <a:t>Mega AVR</a:t>
          </a:r>
          <a:endParaRPr lang="en-US" dirty="0"/>
        </a:p>
      </dgm:t>
    </dgm:pt>
    <dgm:pt modelId="{5E33B2E7-C027-4F43-92CE-5ACB23BA59A0}" type="parTrans" cxnId="{76EDE1CA-4D58-4D40-9361-6F2DDCDF5949}">
      <dgm:prSet/>
      <dgm:spPr/>
      <dgm:t>
        <a:bodyPr/>
        <a:lstStyle/>
        <a:p>
          <a:endParaRPr lang="en-US"/>
        </a:p>
      </dgm:t>
    </dgm:pt>
    <dgm:pt modelId="{C6EE0E21-3CD9-4852-A167-333601569E28}" type="sibTrans" cxnId="{76EDE1CA-4D58-4D40-9361-6F2DDCDF5949}">
      <dgm:prSet/>
      <dgm:spPr/>
      <dgm:t>
        <a:bodyPr/>
        <a:lstStyle/>
        <a:p>
          <a:endParaRPr lang="en-US"/>
        </a:p>
      </dgm:t>
    </dgm:pt>
    <dgm:pt modelId="{FFDB93FF-601E-432C-A12F-78C8922ED01A}">
      <dgm:prSet phldrT="[Text]"/>
      <dgm:spPr/>
      <dgm:t>
        <a:bodyPr/>
        <a:lstStyle/>
        <a:p>
          <a:r>
            <a:rPr lang="en-US" dirty="0" smtClean="0"/>
            <a:t>AVR Series</a:t>
          </a:r>
          <a:endParaRPr lang="en-US" dirty="0"/>
        </a:p>
      </dgm:t>
    </dgm:pt>
    <dgm:pt modelId="{1BA5A633-98AC-4FB0-8430-CECE6771760B}" type="parTrans" cxnId="{D01DF47F-D594-4248-9100-C226E2A9FCEF}">
      <dgm:prSet/>
      <dgm:spPr/>
      <dgm:t>
        <a:bodyPr/>
        <a:lstStyle/>
        <a:p>
          <a:endParaRPr lang="en-US"/>
        </a:p>
      </dgm:t>
    </dgm:pt>
    <dgm:pt modelId="{F781704C-DBD9-429B-8F61-2A5561647A7B}" type="sibTrans" cxnId="{D01DF47F-D594-4248-9100-C226E2A9FCEF}">
      <dgm:prSet/>
      <dgm:spPr/>
      <dgm:t>
        <a:bodyPr/>
        <a:lstStyle/>
        <a:p>
          <a:endParaRPr lang="en-US"/>
        </a:p>
      </dgm:t>
    </dgm:pt>
    <dgm:pt modelId="{45EA137A-0C62-48F8-91B0-37C72CA09272}" type="pres">
      <dgm:prSet presAssocID="{0C3DFF43-6DA3-4CC9-80EE-D284981DA430}" presName="Name0" presStyleCnt="0">
        <dgm:presLayoutVars>
          <dgm:chMax val="4"/>
          <dgm:resizeHandles val="exact"/>
        </dgm:presLayoutVars>
      </dgm:prSet>
      <dgm:spPr/>
      <dgm:t>
        <a:bodyPr/>
        <a:lstStyle/>
        <a:p>
          <a:endParaRPr lang="en-US"/>
        </a:p>
      </dgm:t>
    </dgm:pt>
    <dgm:pt modelId="{D2DE85AB-D9C0-4906-B436-B5826E2A7E14}" type="pres">
      <dgm:prSet presAssocID="{0C3DFF43-6DA3-4CC9-80EE-D284981DA430}" presName="ellipse" presStyleLbl="trBgShp" presStyleIdx="0" presStyleCnt="1"/>
      <dgm:spPr/>
    </dgm:pt>
    <dgm:pt modelId="{75D593BD-A2A6-4B43-9518-14856B3A05D8}" type="pres">
      <dgm:prSet presAssocID="{0C3DFF43-6DA3-4CC9-80EE-D284981DA430}" presName="arrow1" presStyleLbl="fgShp" presStyleIdx="0" presStyleCnt="1"/>
      <dgm:spPr/>
    </dgm:pt>
    <dgm:pt modelId="{43D55420-3694-4478-9013-4DCDE92F4965}" type="pres">
      <dgm:prSet presAssocID="{0C3DFF43-6DA3-4CC9-80EE-D284981DA430}" presName="rectangle" presStyleLbl="revTx" presStyleIdx="0" presStyleCnt="1">
        <dgm:presLayoutVars>
          <dgm:bulletEnabled val="1"/>
        </dgm:presLayoutVars>
      </dgm:prSet>
      <dgm:spPr/>
      <dgm:t>
        <a:bodyPr/>
        <a:lstStyle/>
        <a:p>
          <a:endParaRPr lang="en-US"/>
        </a:p>
      </dgm:t>
    </dgm:pt>
    <dgm:pt modelId="{16DC4B1E-A0F7-4F8D-A2B9-699854F16474}" type="pres">
      <dgm:prSet presAssocID="{43F9E979-FF75-4193-8E36-70F6CBA9B3EC}" presName="item1" presStyleLbl="node1" presStyleIdx="0" presStyleCnt="3">
        <dgm:presLayoutVars>
          <dgm:bulletEnabled val="1"/>
        </dgm:presLayoutVars>
      </dgm:prSet>
      <dgm:spPr/>
      <dgm:t>
        <a:bodyPr/>
        <a:lstStyle/>
        <a:p>
          <a:endParaRPr lang="en-US"/>
        </a:p>
      </dgm:t>
    </dgm:pt>
    <dgm:pt modelId="{4AD8971B-4F3D-4DD8-998D-B31CDFE27680}" type="pres">
      <dgm:prSet presAssocID="{EA097C67-DF30-4323-BFFB-8CEBA5A01FFE}" presName="item2" presStyleLbl="node1" presStyleIdx="1" presStyleCnt="3">
        <dgm:presLayoutVars>
          <dgm:bulletEnabled val="1"/>
        </dgm:presLayoutVars>
      </dgm:prSet>
      <dgm:spPr/>
      <dgm:t>
        <a:bodyPr/>
        <a:lstStyle/>
        <a:p>
          <a:endParaRPr lang="en-US"/>
        </a:p>
      </dgm:t>
    </dgm:pt>
    <dgm:pt modelId="{A25A400B-BB24-4A57-AD00-C7DC9ED92681}" type="pres">
      <dgm:prSet presAssocID="{FFDB93FF-601E-432C-A12F-78C8922ED01A}" presName="item3" presStyleLbl="node1" presStyleIdx="2" presStyleCnt="3">
        <dgm:presLayoutVars>
          <dgm:bulletEnabled val="1"/>
        </dgm:presLayoutVars>
      </dgm:prSet>
      <dgm:spPr/>
      <dgm:t>
        <a:bodyPr/>
        <a:lstStyle/>
        <a:p>
          <a:endParaRPr lang="en-US"/>
        </a:p>
      </dgm:t>
    </dgm:pt>
    <dgm:pt modelId="{BD462603-CFC2-4FDA-A3FB-91A1C5A21832}" type="pres">
      <dgm:prSet presAssocID="{0C3DFF43-6DA3-4CC9-80EE-D284981DA430}" presName="funnel" presStyleLbl="trAlignAcc1" presStyleIdx="0" presStyleCnt="1"/>
      <dgm:spPr/>
    </dgm:pt>
  </dgm:ptLst>
  <dgm:cxnLst>
    <dgm:cxn modelId="{B062BFA6-762A-43CB-A1F0-C9E0645A869E}" type="presOf" srcId="{FFDB93FF-601E-432C-A12F-78C8922ED01A}" destId="{43D55420-3694-4478-9013-4DCDE92F4965}" srcOrd="0" destOrd="0" presId="urn:microsoft.com/office/officeart/2005/8/layout/funnel1"/>
    <dgm:cxn modelId="{CCA7F2C8-D860-43FF-A74B-CB67C1DCFCD5}" type="presOf" srcId="{EA097C67-DF30-4323-BFFB-8CEBA5A01FFE}" destId="{16DC4B1E-A0F7-4F8D-A2B9-699854F16474}" srcOrd="0" destOrd="0" presId="urn:microsoft.com/office/officeart/2005/8/layout/funnel1"/>
    <dgm:cxn modelId="{FF3D756D-7A78-4145-98DE-8F2E3A342ED7}" srcId="{0C3DFF43-6DA3-4CC9-80EE-D284981DA430}" destId="{1C43C99F-011D-431F-9BBC-986247F6AFB7}" srcOrd="0" destOrd="0" parTransId="{9B99A980-352C-4797-92E8-F570AB88F8D5}" sibTransId="{8C3A3356-AC2A-4B8F-9B1D-77F1F8047EFE}"/>
    <dgm:cxn modelId="{2871FA3A-C9D2-4191-93E6-37B37C6714DE}" type="presOf" srcId="{43F9E979-FF75-4193-8E36-70F6CBA9B3EC}" destId="{4AD8971B-4F3D-4DD8-998D-B31CDFE27680}" srcOrd="0" destOrd="0" presId="urn:microsoft.com/office/officeart/2005/8/layout/funnel1"/>
    <dgm:cxn modelId="{AC804E04-9D36-4C6E-AF46-CF780938DF36}" type="presOf" srcId="{0C3DFF43-6DA3-4CC9-80EE-D284981DA430}" destId="{45EA137A-0C62-48F8-91B0-37C72CA09272}" srcOrd="0" destOrd="0" presId="urn:microsoft.com/office/officeart/2005/8/layout/funnel1"/>
    <dgm:cxn modelId="{76EDE1CA-4D58-4D40-9361-6F2DDCDF5949}" srcId="{0C3DFF43-6DA3-4CC9-80EE-D284981DA430}" destId="{EA097C67-DF30-4323-BFFB-8CEBA5A01FFE}" srcOrd="2" destOrd="0" parTransId="{5E33B2E7-C027-4F43-92CE-5ACB23BA59A0}" sibTransId="{C6EE0E21-3CD9-4852-A167-333601569E28}"/>
    <dgm:cxn modelId="{7AD1FB42-A3C7-41ED-839A-09ED57A99AC2}" srcId="{0C3DFF43-6DA3-4CC9-80EE-D284981DA430}" destId="{43F9E979-FF75-4193-8E36-70F6CBA9B3EC}" srcOrd="1" destOrd="0" parTransId="{A6BCE1A3-EAB8-4FFA-A23D-56E2B230079B}" sibTransId="{FF6E669E-0921-429B-8D22-549F37AAC30A}"/>
    <dgm:cxn modelId="{79D78859-DE78-42C6-874A-19B1B2F1F20A}" type="presOf" srcId="{1C43C99F-011D-431F-9BBC-986247F6AFB7}" destId="{A25A400B-BB24-4A57-AD00-C7DC9ED92681}" srcOrd="0" destOrd="0" presId="urn:microsoft.com/office/officeart/2005/8/layout/funnel1"/>
    <dgm:cxn modelId="{D01DF47F-D594-4248-9100-C226E2A9FCEF}" srcId="{0C3DFF43-6DA3-4CC9-80EE-D284981DA430}" destId="{FFDB93FF-601E-432C-A12F-78C8922ED01A}" srcOrd="3" destOrd="0" parTransId="{1BA5A633-98AC-4FB0-8430-CECE6771760B}" sibTransId="{F781704C-DBD9-429B-8F61-2A5561647A7B}"/>
    <dgm:cxn modelId="{52842244-C8D1-401E-AE0B-988AEAF5FDCE}" type="presParOf" srcId="{45EA137A-0C62-48F8-91B0-37C72CA09272}" destId="{D2DE85AB-D9C0-4906-B436-B5826E2A7E14}" srcOrd="0" destOrd="0" presId="urn:microsoft.com/office/officeart/2005/8/layout/funnel1"/>
    <dgm:cxn modelId="{89E8E9F5-021D-487F-813E-F32EAD44CC38}" type="presParOf" srcId="{45EA137A-0C62-48F8-91B0-37C72CA09272}" destId="{75D593BD-A2A6-4B43-9518-14856B3A05D8}" srcOrd="1" destOrd="0" presId="urn:microsoft.com/office/officeart/2005/8/layout/funnel1"/>
    <dgm:cxn modelId="{CECC97C3-BFAF-44D9-8DAA-7D86DB1E81BF}" type="presParOf" srcId="{45EA137A-0C62-48F8-91B0-37C72CA09272}" destId="{43D55420-3694-4478-9013-4DCDE92F4965}" srcOrd="2" destOrd="0" presId="urn:microsoft.com/office/officeart/2005/8/layout/funnel1"/>
    <dgm:cxn modelId="{A515B5C4-0B1E-41F0-9B44-A49FB847C27B}" type="presParOf" srcId="{45EA137A-0C62-48F8-91B0-37C72CA09272}" destId="{16DC4B1E-A0F7-4F8D-A2B9-699854F16474}" srcOrd="3" destOrd="0" presId="urn:microsoft.com/office/officeart/2005/8/layout/funnel1"/>
    <dgm:cxn modelId="{3BE56549-A6FD-44E7-8191-697992248610}" type="presParOf" srcId="{45EA137A-0C62-48F8-91B0-37C72CA09272}" destId="{4AD8971B-4F3D-4DD8-998D-B31CDFE27680}" srcOrd="4" destOrd="0" presId="urn:microsoft.com/office/officeart/2005/8/layout/funnel1"/>
    <dgm:cxn modelId="{ED63312B-42EE-4B08-B3C7-7B1C4609912E}" type="presParOf" srcId="{45EA137A-0C62-48F8-91B0-37C72CA09272}" destId="{A25A400B-BB24-4A57-AD00-C7DC9ED92681}" srcOrd="5" destOrd="0" presId="urn:microsoft.com/office/officeart/2005/8/layout/funnel1"/>
    <dgm:cxn modelId="{246FF5D0-EC51-4CE2-BCA8-216B51FBC30D}" type="presParOf" srcId="{45EA137A-0C62-48F8-91B0-37C72CA09272}" destId="{BD462603-CFC2-4FDA-A3FB-91A1C5A21832}" srcOrd="6" destOrd="0" presId="urn:microsoft.com/office/officeart/2005/8/layout/funnel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F0E3AC-9C9E-4FB5-AFB9-636AB1B3B1E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9B14B8EE-1F0E-48D4-82CD-C376671FF6B8}">
      <dgm:prSet phldrT="[Text]"/>
      <dgm:spPr/>
      <dgm:t>
        <a:bodyPr/>
        <a:lstStyle/>
        <a:p>
          <a:pPr algn="ctr"/>
          <a:r>
            <a:rPr lang="en-US" dirty="0" smtClean="0"/>
            <a:t>Insert the CD provided to you in CD-ROM</a:t>
          </a:r>
          <a:endParaRPr lang="en-US" dirty="0"/>
        </a:p>
      </dgm:t>
    </dgm:pt>
    <dgm:pt modelId="{E651972D-C71E-410F-B856-44AA10BA5458}" type="parTrans" cxnId="{D3FD32AC-EBCF-4284-A5FE-2691057902F6}">
      <dgm:prSet/>
      <dgm:spPr/>
      <dgm:t>
        <a:bodyPr/>
        <a:lstStyle/>
        <a:p>
          <a:endParaRPr lang="en-US"/>
        </a:p>
      </dgm:t>
    </dgm:pt>
    <dgm:pt modelId="{4F82146A-FAE8-42F5-9364-1E4B6C56C618}" type="sibTrans" cxnId="{D3FD32AC-EBCF-4284-A5FE-2691057902F6}">
      <dgm:prSet/>
      <dgm:spPr/>
      <dgm:t>
        <a:bodyPr/>
        <a:lstStyle/>
        <a:p>
          <a:endParaRPr lang="en-US"/>
        </a:p>
      </dgm:t>
    </dgm:pt>
    <dgm:pt modelId="{FE2EC7C0-429C-446B-AC3F-1243E871BC8F}">
      <dgm:prSet phldrT="[Text]"/>
      <dgm:spPr/>
      <dgm:t>
        <a:bodyPr/>
        <a:lstStyle/>
        <a:p>
          <a:r>
            <a:rPr lang="en-US" dirty="0" smtClean="0"/>
            <a:t>Go to: </a:t>
          </a:r>
          <a:endParaRPr lang="en-US" dirty="0"/>
        </a:p>
      </dgm:t>
    </dgm:pt>
    <dgm:pt modelId="{1D68C73C-3CCC-4AB5-9520-5EC8DD8D37D3}" type="parTrans" cxnId="{9A29AE6D-0D72-4EAD-B15B-1B01A117A9F4}">
      <dgm:prSet/>
      <dgm:spPr/>
      <dgm:t>
        <a:bodyPr/>
        <a:lstStyle/>
        <a:p>
          <a:endParaRPr lang="en-US"/>
        </a:p>
      </dgm:t>
    </dgm:pt>
    <dgm:pt modelId="{5D5933B0-A545-444D-8ED4-A06CE15B3DF8}" type="sibTrans" cxnId="{9A29AE6D-0D72-4EAD-B15B-1B01A117A9F4}">
      <dgm:prSet/>
      <dgm:spPr/>
      <dgm:t>
        <a:bodyPr/>
        <a:lstStyle/>
        <a:p>
          <a:endParaRPr lang="en-US"/>
        </a:p>
      </dgm:t>
    </dgm:pt>
    <dgm:pt modelId="{D18979B7-3AEB-4820-A1B1-A31312BBA6F3}">
      <dgm:prSet phldrT="[Text]"/>
      <dgm:spPr/>
      <dgm:t>
        <a:bodyPr/>
        <a:lstStyle/>
        <a:p>
          <a:pPr algn="ctr"/>
          <a:r>
            <a:rPr lang="en-US" dirty="0" smtClean="0"/>
            <a:t>Install ‘</a:t>
          </a:r>
          <a:r>
            <a:rPr lang="en-US" dirty="0" err="1" smtClean="0"/>
            <a:t>WinAVR</a:t>
          </a:r>
          <a:r>
            <a:rPr lang="en-US" dirty="0" smtClean="0"/>
            <a:t>’</a:t>
          </a:r>
          <a:endParaRPr lang="en-US" dirty="0"/>
        </a:p>
      </dgm:t>
    </dgm:pt>
    <dgm:pt modelId="{2CA05378-AE5C-4ADF-AFE9-C38F4ADD8CD7}" type="parTrans" cxnId="{36D2E07E-9DCB-4CF2-88AF-2F9650954B8D}">
      <dgm:prSet/>
      <dgm:spPr/>
      <dgm:t>
        <a:bodyPr/>
        <a:lstStyle/>
        <a:p>
          <a:endParaRPr lang="en-US"/>
        </a:p>
      </dgm:t>
    </dgm:pt>
    <dgm:pt modelId="{C38D99C3-7419-4F97-B89B-7987F753A3D7}" type="sibTrans" cxnId="{36D2E07E-9DCB-4CF2-88AF-2F9650954B8D}">
      <dgm:prSet/>
      <dgm:spPr/>
      <dgm:t>
        <a:bodyPr/>
        <a:lstStyle/>
        <a:p>
          <a:endParaRPr lang="en-US"/>
        </a:p>
      </dgm:t>
    </dgm:pt>
    <dgm:pt modelId="{E4D498F5-62EA-489C-A45B-C9C01F43A3E2}">
      <dgm:prSet/>
      <dgm:spPr/>
      <dgm:t>
        <a:bodyPr/>
        <a:lstStyle/>
        <a:p>
          <a:pPr algn="ctr"/>
          <a:r>
            <a:rPr lang="en-US" dirty="0" smtClean="0"/>
            <a:t>Install ‘avrstudio4’</a:t>
          </a:r>
          <a:endParaRPr lang="en-US" dirty="0"/>
        </a:p>
      </dgm:t>
    </dgm:pt>
    <dgm:pt modelId="{93A26E2C-F004-4F1B-AA4B-317CC65D1F8E}" type="parTrans" cxnId="{81E7DF07-8881-4DC0-9C8C-4207AFD47897}">
      <dgm:prSet/>
      <dgm:spPr/>
      <dgm:t>
        <a:bodyPr/>
        <a:lstStyle/>
        <a:p>
          <a:endParaRPr lang="en-US"/>
        </a:p>
      </dgm:t>
    </dgm:pt>
    <dgm:pt modelId="{A4FDC6FD-B14C-40D6-94CA-3C157652D87A}" type="sibTrans" cxnId="{81E7DF07-8881-4DC0-9C8C-4207AFD47897}">
      <dgm:prSet/>
      <dgm:spPr/>
      <dgm:t>
        <a:bodyPr/>
        <a:lstStyle/>
        <a:p>
          <a:endParaRPr lang="en-US"/>
        </a:p>
      </dgm:t>
    </dgm:pt>
    <dgm:pt modelId="{D88D03C0-C052-4D0B-8B6E-580CFAB9E5AE}" type="pres">
      <dgm:prSet presAssocID="{15F0E3AC-9C9E-4FB5-AFB9-636AB1B3B1EB}" presName="outerComposite" presStyleCnt="0">
        <dgm:presLayoutVars>
          <dgm:chMax val="5"/>
          <dgm:dir/>
          <dgm:resizeHandles val="exact"/>
        </dgm:presLayoutVars>
      </dgm:prSet>
      <dgm:spPr/>
      <dgm:t>
        <a:bodyPr/>
        <a:lstStyle/>
        <a:p>
          <a:endParaRPr lang="en-US"/>
        </a:p>
      </dgm:t>
    </dgm:pt>
    <dgm:pt modelId="{F7D5AFBF-F8DC-4F24-94CA-CAB4EF2A064C}" type="pres">
      <dgm:prSet presAssocID="{15F0E3AC-9C9E-4FB5-AFB9-636AB1B3B1EB}" presName="dummyMaxCanvas" presStyleCnt="0">
        <dgm:presLayoutVars/>
      </dgm:prSet>
      <dgm:spPr/>
    </dgm:pt>
    <dgm:pt modelId="{E4586804-AA4F-4456-9261-F32C7DFAA379}" type="pres">
      <dgm:prSet presAssocID="{15F0E3AC-9C9E-4FB5-AFB9-636AB1B3B1EB}" presName="FourNodes_1" presStyleLbl="node1" presStyleIdx="0" presStyleCnt="4">
        <dgm:presLayoutVars>
          <dgm:bulletEnabled val="1"/>
        </dgm:presLayoutVars>
      </dgm:prSet>
      <dgm:spPr/>
      <dgm:t>
        <a:bodyPr/>
        <a:lstStyle/>
        <a:p>
          <a:endParaRPr lang="en-US"/>
        </a:p>
      </dgm:t>
    </dgm:pt>
    <dgm:pt modelId="{DD714746-B738-44A8-A848-DA8F7D1C066F}" type="pres">
      <dgm:prSet presAssocID="{15F0E3AC-9C9E-4FB5-AFB9-636AB1B3B1EB}" presName="FourNodes_2" presStyleLbl="node1" presStyleIdx="1" presStyleCnt="4">
        <dgm:presLayoutVars>
          <dgm:bulletEnabled val="1"/>
        </dgm:presLayoutVars>
      </dgm:prSet>
      <dgm:spPr/>
      <dgm:t>
        <a:bodyPr/>
        <a:lstStyle/>
        <a:p>
          <a:endParaRPr lang="en-US"/>
        </a:p>
      </dgm:t>
    </dgm:pt>
    <dgm:pt modelId="{5DBD1D35-AB1C-4535-9F8D-6925A2AE755A}" type="pres">
      <dgm:prSet presAssocID="{15F0E3AC-9C9E-4FB5-AFB9-636AB1B3B1EB}" presName="FourNodes_3" presStyleLbl="node1" presStyleIdx="2" presStyleCnt="4" custLinFactY="11230" custLinFactNeighborX="19913" custLinFactNeighborY="100000">
        <dgm:presLayoutVars>
          <dgm:bulletEnabled val="1"/>
        </dgm:presLayoutVars>
      </dgm:prSet>
      <dgm:spPr/>
      <dgm:t>
        <a:bodyPr/>
        <a:lstStyle/>
        <a:p>
          <a:endParaRPr lang="en-US"/>
        </a:p>
      </dgm:t>
    </dgm:pt>
    <dgm:pt modelId="{E2632AE4-77D8-4E43-8FC1-B49DD29847EE}" type="pres">
      <dgm:prSet presAssocID="{15F0E3AC-9C9E-4FB5-AFB9-636AB1B3B1EB}" presName="FourNodes_4" presStyleLbl="node1" presStyleIdx="3" presStyleCnt="4" custLinFactY="-22816" custLinFactNeighborX="-7692" custLinFactNeighborY="-100000">
        <dgm:presLayoutVars>
          <dgm:bulletEnabled val="1"/>
        </dgm:presLayoutVars>
      </dgm:prSet>
      <dgm:spPr/>
      <dgm:t>
        <a:bodyPr/>
        <a:lstStyle/>
        <a:p>
          <a:endParaRPr lang="en-US"/>
        </a:p>
      </dgm:t>
    </dgm:pt>
    <dgm:pt modelId="{1476BBB4-A671-4043-9890-C41907431B63}" type="pres">
      <dgm:prSet presAssocID="{15F0E3AC-9C9E-4FB5-AFB9-636AB1B3B1EB}" presName="FourConn_1-2" presStyleLbl="fgAccFollowNode1" presStyleIdx="0" presStyleCnt="3">
        <dgm:presLayoutVars>
          <dgm:bulletEnabled val="1"/>
        </dgm:presLayoutVars>
      </dgm:prSet>
      <dgm:spPr/>
      <dgm:t>
        <a:bodyPr/>
        <a:lstStyle/>
        <a:p>
          <a:endParaRPr lang="en-US"/>
        </a:p>
      </dgm:t>
    </dgm:pt>
    <dgm:pt modelId="{47B44E61-F1F0-41D3-8D7F-C4107641141C}" type="pres">
      <dgm:prSet presAssocID="{15F0E3AC-9C9E-4FB5-AFB9-636AB1B3B1EB}" presName="FourConn_2-3" presStyleLbl="fgAccFollowNode1" presStyleIdx="1" presStyleCnt="3">
        <dgm:presLayoutVars>
          <dgm:bulletEnabled val="1"/>
        </dgm:presLayoutVars>
      </dgm:prSet>
      <dgm:spPr/>
      <dgm:t>
        <a:bodyPr/>
        <a:lstStyle/>
        <a:p>
          <a:endParaRPr lang="en-US"/>
        </a:p>
      </dgm:t>
    </dgm:pt>
    <dgm:pt modelId="{F6E0917F-BD99-433D-AE9C-338FC762C013}" type="pres">
      <dgm:prSet presAssocID="{15F0E3AC-9C9E-4FB5-AFB9-636AB1B3B1EB}" presName="FourConn_3-4" presStyleLbl="fgAccFollowNode1" presStyleIdx="2" presStyleCnt="3">
        <dgm:presLayoutVars>
          <dgm:bulletEnabled val="1"/>
        </dgm:presLayoutVars>
      </dgm:prSet>
      <dgm:spPr/>
      <dgm:t>
        <a:bodyPr/>
        <a:lstStyle/>
        <a:p>
          <a:endParaRPr lang="en-US"/>
        </a:p>
      </dgm:t>
    </dgm:pt>
    <dgm:pt modelId="{84119C1C-F6AF-4DE0-86E3-586DEFA6DD6D}" type="pres">
      <dgm:prSet presAssocID="{15F0E3AC-9C9E-4FB5-AFB9-636AB1B3B1EB}" presName="FourNodes_1_text" presStyleLbl="node1" presStyleIdx="3" presStyleCnt="4">
        <dgm:presLayoutVars>
          <dgm:bulletEnabled val="1"/>
        </dgm:presLayoutVars>
      </dgm:prSet>
      <dgm:spPr/>
      <dgm:t>
        <a:bodyPr/>
        <a:lstStyle/>
        <a:p>
          <a:endParaRPr lang="en-US"/>
        </a:p>
      </dgm:t>
    </dgm:pt>
    <dgm:pt modelId="{CEF92069-3C77-4281-86A0-09232186116B}" type="pres">
      <dgm:prSet presAssocID="{15F0E3AC-9C9E-4FB5-AFB9-636AB1B3B1EB}" presName="FourNodes_2_text" presStyleLbl="node1" presStyleIdx="3" presStyleCnt="4">
        <dgm:presLayoutVars>
          <dgm:bulletEnabled val="1"/>
        </dgm:presLayoutVars>
      </dgm:prSet>
      <dgm:spPr/>
      <dgm:t>
        <a:bodyPr/>
        <a:lstStyle/>
        <a:p>
          <a:endParaRPr lang="en-US"/>
        </a:p>
      </dgm:t>
    </dgm:pt>
    <dgm:pt modelId="{B4B8444C-6665-48FC-BF54-082F15FF1C63}" type="pres">
      <dgm:prSet presAssocID="{15F0E3AC-9C9E-4FB5-AFB9-636AB1B3B1EB}" presName="FourNodes_3_text" presStyleLbl="node1" presStyleIdx="3" presStyleCnt="4">
        <dgm:presLayoutVars>
          <dgm:bulletEnabled val="1"/>
        </dgm:presLayoutVars>
      </dgm:prSet>
      <dgm:spPr/>
      <dgm:t>
        <a:bodyPr/>
        <a:lstStyle/>
        <a:p>
          <a:endParaRPr lang="en-US"/>
        </a:p>
      </dgm:t>
    </dgm:pt>
    <dgm:pt modelId="{302A02BA-74C9-4EC6-B1A0-361ABF92D395}" type="pres">
      <dgm:prSet presAssocID="{15F0E3AC-9C9E-4FB5-AFB9-636AB1B3B1EB}" presName="FourNodes_4_text" presStyleLbl="node1" presStyleIdx="3" presStyleCnt="4">
        <dgm:presLayoutVars>
          <dgm:bulletEnabled val="1"/>
        </dgm:presLayoutVars>
      </dgm:prSet>
      <dgm:spPr/>
      <dgm:t>
        <a:bodyPr/>
        <a:lstStyle/>
        <a:p>
          <a:endParaRPr lang="en-US"/>
        </a:p>
      </dgm:t>
    </dgm:pt>
  </dgm:ptLst>
  <dgm:cxnLst>
    <dgm:cxn modelId="{C230FA5F-BCB8-4078-AB72-E72862771613}" type="presOf" srcId="{E4D498F5-62EA-489C-A45B-C9C01F43A3E2}" destId="{E2632AE4-77D8-4E43-8FC1-B49DD29847EE}" srcOrd="0" destOrd="0" presId="urn:microsoft.com/office/officeart/2005/8/layout/vProcess5"/>
    <dgm:cxn modelId="{9A29AE6D-0D72-4EAD-B15B-1B01A117A9F4}" srcId="{15F0E3AC-9C9E-4FB5-AFB9-636AB1B3B1EB}" destId="{FE2EC7C0-429C-446B-AC3F-1243E871BC8F}" srcOrd="1" destOrd="0" parTransId="{1D68C73C-3CCC-4AB5-9520-5EC8DD8D37D3}" sibTransId="{5D5933B0-A545-444D-8ED4-A06CE15B3DF8}"/>
    <dgm:cxn modelId="{43C04C5F-DB21-4B2F-907C-BF95FC938A87}" type="presOf" srcId="{E4D498F5-62EA-489C-A45B-C9C01F43A3E2}" destId="{302A02BA-74C9-4EC6-B1A0-361ABF92D395}" srcOrd="1" destOrd="0" presId="urn:microsoft.com/office/officeart/2005/8/layout/vProcess5"/>
    <dgm:cxn modelId="{7494007E-304A-4260-AEB5-CA08FB7CB791}" type="presOf" srcId="{9B14B8EE-1F0E-48D4-82CD-C376671FF6B8}" destId="{E4586804-AA4F-4456-9261-F32C7DFAA379}" srcOrd="0" destOrd="0" presId="urn:microsoft.com/office/officeart/2005/8/layout/vProcess5"/>
    <dgm:cxn modelId="{81E7DF07-8881-4DC0-9C8C-4207AFD47897}" srcId="{15F0E3AC-9C9E-4FB5-AFB9-636AB1B3B1EB}" destId="{E4D498F5-62EA-489C-A45B-C9C01F43A3E2}" srcOrd="3" destOrd="0" parTransId="{93A26E2C-F004-4F1B-AA4B-317CC65D1F8E}" sibTransId="{A4FDC6FD-B14C-40D6-94CA-3C157652D87A}"/>
    <dgm:cxn modelId="{DCC30945-B1FB-4B3B-A1DE-9604D67C81BA}" type="presOf" srcId="{9B14B8EE-1F0E-48D4-82CD-C376671FF6B8}" destId="{84119C1C-F6AF-4DE0-86E3-586DEFA6DD6D}" srcOrd="1" destOrd="0" presId="urn:microsoft.com/office/officeart/2005/8/layout/vProcess5"/>
    <dgm:cxn modelId="{11572E88-E970-4D99-8955-A40092F0AB8E}" type="presOf" srcId="{D18979B7-3AEB-4820-A1B1-A31312BBA6F3}" destId="{5DBD1D35-AB1C-4535-9F8D-6925A2AE755A}" srcOrd="0" destOrd="0" presId="urn:microsoft.com/office/officeart/2005/8/layout/vProcess5"/>
    <dgm:cxn modelId="{A147CF04-4B0B-4D14-B951-5A9725FBF259}" type="presOf" srcId="{C38D99C3-7419-4F97-B89B-7987F753A3D7}" destId="{F6E0917F-BD99-433D-AE9C-338FC762C013}" srcOrd="0" destOrd="0" presId="urn:microsoft.com/office/officeart/2005/8/layout/vProcess5"/>
    <dgm:cxn modelId="{5E5C2821-3045-450C-A11F-DED7299A622A}" type="presOf" srcId="{5D5933B0-A545-444D-8ED4-A06CE15B3DF8}" destId="{47B44E61-F1F0-41D3-8D7F-C4107641141C}" srcOrd="0" destOrd="0" presId="urn:microsoft.com/office/officeart/2005/8/layout/vProcess5"/>
    <dgm:cxn modelId="{7F2AF500-51AA-412A-A8C2-6E3C954DA0B5}" type="presOf" srcId="{FE2EC7C0-429C-446B-AC3F-1243E871BC8F}" destId="{CEF92069-3C77-4281-86A0-09232186116B}" srcOrd="1" destOrd="0" presId="urn:microsoft.com/office/officeart/2005/8/layout/vProcess5"/>
    <dgm:cxn modelId="{EE8B87F4-DD84-4DD2-A46E-7F17CD257D3B}" type="presOf" srcId="{15F0E3AC-9C9E-4FB5-AFB9-636AB1B3B1EB}" destId="{D88D03C0-C052-4D0B-8B6E-580CFAB9E5AE}" srcOrd="0" destOrd="0" presId="urn:microsoft.com/office/officeart/2005/8/layout/vProcess5"/>
    <dgm:cxn modelId="{5D49E875-0132-4605-BB92-BAFC0852FD31}" type="presOf" srcId="{D18979B7-3AEB-4820-A1B1-A31312BBA6F3}" destId="{B4B8444C-6665-48FC-BF54-082F15FF1C63}" srcOrd="1" destOrd="0" presId="urn:microsoft.com/office/officeart/2005/8/layout/vProcess5"/>
    <dgm:cxn modelId="{D3FD32AC-EBCF-4284-A5FE-2691057902F6}" srcId="{15F0E3AC-9C9E-4FB5-AFB9-636AB1B3B1EB}" destId="{9B14B8EE-1F0E-48D4-82CD-C376671FF6B8}" srcOrd="0" destOrd="0" parTransId="{E651972D-C71E-410F-B856-44AA10BA5458}" sibTransId="{4F82146A-FAE8-42F5-9364-1E4B6C56C618}"/>
    <dgm:cxn modelId="{0CB1A39B-CAEB-4E56-9D69-D808A5D41DEF}" type="presOf" srcId="{FE2EC7C0-429C-446B-AC3F-1243E871BC8F}" destId="{DD714746-B738-44A8-A848-DA8F7D1C066F}" srcOrd="0" destOrd="0" presId="urn:microsoft.com/office/officeart/2005/8/layout/vProcess5"/>
    <dgm:cxn modelId="{BDE32C9C-B0F4-45FA-AFD7-0468495478C4}" type="presOf" srcId="{4F82146A-FAE8-42F5-9364-1E4B6C56C618}" destId="{1476BBB4-A671-4043-9890-C41907431B63}" srcOrd="0" destOrd="0" presId="urn:microsoft.com/office/officeart/2005/8/layout/vProcess5"/>
    <dgm:cxn modelId="{36D2E07E-9DCB-4CF2-88AF-2F9650954B8D}" srcId="{15F0E3AC-9C9E-4FB5-AFB9-636AB1B3B1EB}" destId="{D18979B7-3AEB-4820-A1B1-A31312BBA6F3}" srcOrd="2" destOrd="0" parTransId="{2CA05378-AE5C-4ADF-AFE9-C38F4ADD8CD7}" sibTransId="{C38D99C3-7419-4F97-B89B-7987F753A3D7}"/>
    <dgm:cxn modelId="{C9FE4A97-CDD5-4EC1-A525-59F3C30E93BD}" type="presParOf" srcId="{D88D03C0-C052-4D0B-8B6E-580CFAB9E5AE}" destId="{F7D5AFBF-F8DC-4F24-94CA-CAB4EF2A064C}" srcOrd="0" destOrd="0" presId="urn:microsoft.com/office/officeart/2005/8/layout/vProcess5"/>
    <dgm:cxn modelId="{A13B62E9-2739-4F52-AC13-078126DD2481}" type="presParOf" srcId="{D88D03C0-C052-4D0B-8B6E-580CFAB9E5AE}" destId="{E4586804-AA4F-4456-9261-F32C7DFAA379}" srcOrd="1" destOrd="0" presId="urn:microsoft.com/office/officeart/2005/8/layout/vProcess5"/>
    <dgm:cxn modelId="{E7FDF05F-3CB9-4BA7-8C23-77ECBD64437E}" type="presParOf" srcId="{D88D03C0-C052-4D0B-8B6E-580CFAB9E5AE}" destId="{DD714746-B738-44A8-A848-DA8F7D1C066F}" srcOrd="2" destOrd="0" presId="urn:microsoft.com/office/officeart/2005/8/layout/vProcess5"/>
    <dgm:cxn modelId="{E4A81921-6072-4B37-BAD2-DA7900D5CCFD}" type="presParOf" srcId="{D88D03C0-C052-4D0B-8B6E-580CFAB9E5AE}" destId="{5DBD1D35-AB1C-4535-9F8D-6925A2AE755A}" srcOrd="3" destOrd="0" presId="urn:microsoft.com/office/officeart/2005/8/layout/vProcess5"/>
    <dgm:cxn modelId="{25A34B9A-C2C4-43C5-B7EF-7BC5BDCBC3CF}" type="presParOf" srcId="{D88D03C0-C052-4D0B-8B6E-580CFAB9E5AE}" destId="{E2632AE4-77D8-4E43-8FC1-B49DD29847EE}" srcOrd="4" destOrd="0" presId="urn:microsoft.com/office/officeart/2005/8/layout/vProcess5"/>
    <dgm:cxn modelId="{E169A04B-12B3-4B05-8BEF-192AFE01E306}" type="presParOf" srcId="{D88D03C0-C052-4D0B-8B6E-580CFAB9E5AE}" destId="{1476BBB4-A671-4043-9890-C41907431B63}" srcOrd="5" destOrd="0" presId="urn:microsoft.com/office/officeart/2005/8/layout/vProcess5"/>
    <dgm:cxn modelId="{F3E9F484-833E-48DC-B3DD-C4FA3A86BF6B}" type="presParOf" srcId="{D88D03C0-C052-4D0B-8B6E-580CFAB9E5AE}" destId="{47B44E61-F1F0-41D3-8D7F-C4107641141C}" srcOrd="6" destOrd="0" presId="urn:microsoft.com/office/officeart/2005/8/layout/vProcess5"/>
    <dgm:cxn modelId="{7033D555-F2FC-451C-976A-27F99321D210}" type="presParOf" srcId="{D88D03C0-C052-4D0B-8B6E-580CFAB9E5AE}" destId="{F6E0917F-BD99-433D-AE9C-338FC762C013}" srcOrd="7" destOrd="0" presId="urn:microsoft.com/office/officeart/2005/8/layout/vProcess5"/>
    <dgm:cxn modelId="{BC43D6D8-30F7-463E-9075-78EF7444E79D}" type="presParOf" srcId="{D88D03C0-C052-4D0B-8B6E-580CFAB9E5AE}" destId="{84119C1C-F6AF-4DE0-86E3-586DEFA6DD6D}" srcOrd="8" destOrd="0" presId="urn:microsoft.com/office/officeart/2005/8/layout/vProcess5"/>
    <dgm:cxn modelId="{24071B8C-3CF9-4FF7-8A77-95000B330B97}" type="presParOf" srcId="{D88D03C0-C052-4D0B-8B6E-580CFAB9E5AE}" destId="{CEF92069-3C77-4281-86A0-09232186116B}" srcOrd="9" destOrd="0" presId="urn:microsoft.com/office/officeart/2005/8/layout/vProcess5"/>
    <dgm:cxn modelId="{B6F0954C-4B43-4A76-A9FC-4D51A95D4A06}" type="presParOf" srcId="{D88D03C0-C052-4D0B-8B6E-580CFAB9E5AE}" destId="{B4B8444C-6665-48FC-BF54-082F15FF1C63}" srcOrd="10" destOrd="0" presId="urn:microsoft.com/office/officeart/2005/8/layout/vProcess5"/>
    <dgm:cxn modelId="{1928DDDF-3411-45B9-A467-704889971A5A}" type="presParOf" srcId="{D88D03C0-C052-4D0B-8B6E-580CFAB9E5AE}" destId="{302A02BA-74C9-4EC6-B1A0-361ABF92D395}" srcOrd="11" destOrd="0" presId="urn:microsoft.com/office/officeart/2005/8/layout/vProcess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B06418-FD79-4B9B-BE10-2FFA6F0F4B0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52B4388-B48D-4A20-87A7-EF6A1540A110}">
      <dgm:prSet phldrT="[Text]"/>
      <dgm:spPr/>
      <dgm:t>
        <a:bodyPr/>
        <a:lstStyle/>
        <a:p>
          <a:r>
            <a:rPr lang="en-US" dirty="0" smtClean="0"/>
            <a:t>Click on</a:t>
          </a:r>
          <a:endParaRPr lang="en-US" dirty="0"/>
        </a:p>
      </dgm:t>
    </dgm:pt>
    <dgm:pt modelId="{629D2CA3-8F4B-46E2-AE98-CA9960039D08}" type="parTrans" cxnId="{55FDFF15-1A0A-4B4A-A6E4-93CCE03670AF}">
      <dgm:prSet/>
      <dgm:spPr/>
      <dgm:t>
        <a:bodyPr/>
        <a:lstStyle/>
        <a:p>
          <a:endParaRPr lang="en-US"/>
        </a:p>
      </dgm:t>
    </dgm:pt>
    <dgm:pt modelId="{57E1C99E-3859-4FFF-8338-2DC8A38AC4DD}" type="sibTrans" cxnId="{55FDFF15-1A0A-4B4A-A6E4-93CCE03670AF}">
      <dgm:prSet/>
      <dgm:spPr/>
      <dgm:t>
        <a:bodyPr/>
        <a:lstStyle/>
        <a:p>
          <a:endParaRPr lang="en-US"/>
        </a:p>
      </dgm:t>
    </dgm:pt>
    <dgm:pt modelId="{E029EB06-AD18-43A9-BD9E-A3B6769B6670}">
      <dgm:prSet phldrT="[Text]"/>
      <dgm:spPr/>
      <dgm:t>
        <a:bodyPr/>
        <a:lstStyle/>
        <a:p>
          <a:r>
            <a:rPr lang="en-US" dirty="0" smtClean="0"/>
            <a:t>Go to AVR Atmel tools</a:t>
          </a:r>
          <a:endParaRPr lang="en-US" dirty="0"/>
        </a:p>
      </dgm:t>
    </dgm:pt>
    <dgm:pt modelId="{2787D90C-6877-40B8-95D7-8430F040A0EA}" type="parTrans" cxnId="{EE9536C2-E26F-409C-8E8E-0A8530DB78C9}">
      <dgm:prSet/>
      <dgm:spPr/>
      <dgm:t>
        <a:bodyPr/>
        <a:lstStyle/>
        <a:p>
          <a:endParaRPr lang="en-US"/>
        </a:p>
      </dgm:t>
    </dgm:pt>
    <dgm:pt modelId="{F2BDC82E-97E2-4EF5-AB66-9502AEFBF574}" type="sibTrans" cxnId="{EE9536C2-E26F-409C-8E8E-0A8530DB78C9}">
      <dgm:prSet/>
      <dgm:spPr/>
      <dgm:t>
        <a:bodyPr/>
        <a:lstStyle/>
        <a:p>
          <a:endParaRPr lang="en-US"/>
        </a:p>
      </dgm:t>
    </dgm:pt>
    <dgm:pt modelId="{4BD0DD47-64FB-4B97-B716-580D3E533421}">
      <dgm:prSet phldrT="[Text]"/>
      <dgm:spPr/>
      <dgm:t>
        <a:bodyPr/>
        <a:lstStyle/>
        <a:p>
          <a:r>
            <a:rPr lang="en-US" dirty="0" smtClean="0"/>
            <a:t>AVR Studio 4</a:t>
          </a:r>
          <a:endParaRPr lang="en-US" dirty="0"/>
        </a:p>
      </dgm:t>
    </dgm:pt>
    <dgm:pt modelId="{BC0C3794-AE74-4307-BEB1-C140D6CCD49A}" type="parTrans" cxnId="{9D20C330-6226-4C21-B51C-0AD2DD7045F4}">
      <dgm:prSet/>
      <dgm:spPr/>
      <dgm:t>
        <a:bodyPr/>
        <a:lstStyle/>
        <a:p>
          <a:endParaRPr lang="en-US"/>
        </a:p>
      </dgm:t>
    </dgm:pt>
    <dgm:pt modelId="{9CAC48A0-6CBA-40A0-B92E-ACD9606C6F9A}" type="sibTrans" cxnId="{9D20C330-6226-4C21-B51C-0AD2DD7045F4}">
      <dgm:prSet/>
      <dgm:spPr/>
      <dgm:t>
        <a:bodyPr/>
        <a:lstStyle/>
        <a:p>
          <a:endParaRPr lang="en-US"/>
        </a:p>
      </dgm:t>
    </dgm:pt>
    <dgm:pt modelId="{960E007F-9E2A-450A-AE77-F9E4E9E05EE7}" type="pres">
      <dgm:prSet presAssocID="{46B06418-FD79-4B9B-BE10-2FFA6F0F4B07}" presName="outerComposite" presStyleCnt="0">
        <dgm:presLayoutVars>
          <dgm:chMax val="5"/>
          <dgm:dir/>
          <dgm:resizeHandles val="exact"/>
        </dgm:presLayoutVars>
      </dgm:prSet>
      <dgm:spPr/>
      <dgm:t>
        <a:bodyPr/>
        <a:lstStyle/>
        <a:p>
          <a:endParaRPr lang="en-US"/>
        </a:p>
      </dgm:t>
    </dgm:pt>
    <dgm:pt modelId="{8538360F-F2A9-499A-BB54-0EE1212B7543}" type="pres">
      <dgm:prSet presAssocID="{46B06418-FD79-4B9B-BE10-2FFA6F0F4B07}" presName="dummyMaxCanvas" presStyleCnt="0">
        <dgm:presLayoutVars/>
      </dgm:prSet>
      <dgm:spPr/>
    </dgm:pt>
    <dgm:pt modelId="{65B86132-00B2-40E3-9E49-4A19169A6049}" type="pres">
      <dgm:prSet presAssocID="{46B06418-FD79-4B9B-BE10-2FFA6F0F4B07}" presName="ThreeNodes_1" presStyleLbl="node1" presStyleIdx="0" presStyleCnt="3">
        <dgm:presLayoutVars>
          <dgm:bulletEnabled val="1"/>
        </dgm:presLayoutVars>
      </dgm:prSet>
      <dgm:spPr/>
      <dgm:t>
        <a:bodyPr/>
        <a:lstStyle/>
        <a:p>
          <a:endParaRPr lang="en-US"/>
        </a:p>
      </dgm:t>
    </dgm:pt>
    <dgm:pt modelId="{4A8D30D3-2CA6-4585-8B22-DE7BAEB4508E}" type="pres">
      <dgm:prSet presAssocID="{46B06418-FD79-4B9B-BE10-2FFA6F0F4B07}" presName="ThreeNodes_2" presStyleLbl="node1" presStyleIdx="1" presStyleCnt="3">
        <dgm:presLayoutVars>
          <dgm:bulletEnabled val="1"/>
        </dgm:presLayoutVars>
      </dgm:prSet>
      <dgm:spPr/>
      <dgm:t>
        <a:bodyPr/>
        <a:lstStyle/>
        <a:p>
          <a:endParaRPr lang="en-US"/>
        </a:p>
      </dgm:t>
    </dgm:pt>
    <dgm:pt modelId="{E9E29EC5-29AC-4536-8EB8-487CB0B075F0}" type="pres">
      <dgm:prSet presAssocID="{46B06418-FD79-4B9B-BE10-2FFA6F0F4B07}" presName="ThreeNodes_3" presStyleLbl="node1" presStyleIdx="2" presStyleCnt="3">
        <dgm:presLayoutVars>
          <dgm:bulletEnabled val="1"/>
        </dgm:presLayoutVars>
      </dgm:prSet>
      <dgm:spPr/>
      <dgm:t>
        <a:bodyPr/>
        <a:lstStyle/>
        <a:p>
          <a:endParaRPr lang="en-US"/>
        </a:p>
      </dgm:t>
    </dgm:pt>
    <dgm:pt modelId="{84C69241-41EE-4F58-B5DB-05B82534991D}" type="pres">
      <dgm:prSet presAssocID="{46B06418-FD79-4B9B-BE10-2FFA6F0F4B07}" presName="ThreeConn_1-2" presStyleLbl="fgAccFollowNode1" presStyleIdx="0" presStyleCnt="2">
        <dgm:presLayoutVars>
          <dgm:bulletEnabled val="1"/>
        </dgm:presLayoutVars>
      </dgm:prSet>
      <dgm:spPr/>
      <dgm:t>
        <a:bodyPr/>
        <a:lstStyle/>
        <a:p>
          <a:endParaRPr lang="en-US"/>
        </a:p>
      </dgm:t>
    </dgm:pt>
    <dgm:pt modelId="{CC30569B-3E25-4ADF-90E6-AC082BBAAAC9}" type="pres">
      <dgm:prSet presAssocID="{46B06418-FD79-4B9B-BE10-2FFA6F0F4B07}" presName="ThreeConn_2-3" presStyleLbl="fgAccFollowNode1" presStyleIdx="1" presStyleCnt="2">
        <dgm:presLayoutVars>
          <dgm:bulletEnabled val="1"/>
        </dgm:presLayoutVars>
      </dgm:prSet>
      <dgm:spPr/>
      <dgm:t>
        <a:bodyPr/>
        <a:lstStyle/>
        <a:p>
          <a:endParaRPr lang="en-US"/>
        </a:p>
      </dgm:t>
    </dgm:pt>
    <dgm:pt modelId="{43CE406F-2F13-4D45-983B-23C93D3E246B}" type="pres">
      <dgm:prSet presAssocID="{46B06418-FD79-4B9B-BE10-2FFA6F0F4B07}" presName="ThreeNodes_1_text" presStyleLbl="node1" presStyleIdx="2" presStyleCnt="3">
        <dgm:presLayoutVars>
          <dgm:bulletEnabled val="1"/>
        </dgm:presLayoutVars>
      </dgm:prSet>
      <dgm:spPr/>
      <dgm:t>
        <a:bodyPr/>
        <a:lstStyle/>
        <a:p>
          <a:endParaRPr lang="en-US"/>
        </a:p>
      </dgm:t>
    </dgm:pt>
    <dgm:pt modelId="{2612A906-3598-4CC8-B4E9-547770697EDF}" type="pres">
      <dgm:prSet presAssocID="{46B06418-FD79-4B9B-BE10-2FFA6F0F4B07}" presName="ThreeNodes_2_text" presStyleLbl="node1" presStyleIdx="2" presStyleCnt="3">
        <dgm:presLayoutVars>
          <dgm:bulletEnabled val="1"/>
        </dgm:presLayoutVars>
      </dgm:prSet>
      <dgm:spPr/>
      <dgm:t>
        <a:bodyPr/>
        <a:lstStyle/>
        <a:p>
          <a:endParaRPr lang="en-US"/>
        </a:p>
      </dgm:t>
    </dgm:pt>
    <dgm:pt modelId="{AD514D55-581D-4FD9-B1F3-18D031817E67}" type="pres">
      <dgm:prSet presAssocID="{46B06418-FD79-4B9B-BE10-2FFA6F0F4B07}" presName="ThreeNodes_3_text" presStyleLbl="node1" presStyleIdx="2" presStyleCnt="3">
        <dgm:presLayoutVars>
          <dgm:bulletEnabled val="1"/>
        </dgm:presLayoutVars>
      </dgm:prSet>
      <dgm:spPr/>
      <dgm:t>
        <a:bodyPr/>
        <a:lstStyle/>
        <a:p>
          <a:endParaRPr lang="en-US"/>
        </a:p>
      </dgm:t>
    </dgm:pt>
  </dgm:ptLst>
  <dgm:cxnLst>
    <dgm:cxn modelId="{4735113E-F463-4682-985D-F83C92C5AF51}" type="presOf" srcId="{E029EB06-AD18-43A9-BD9E-A3B6769B6670}" destId="{2612A906-3598-4CC8-B4E9-547770697EDF}" srcOrd="1" destOrd="0" presId="urn:microsoft.com/office/officeart/2005/8/layout/vProcess5"/>
    <dgm:cxn modelId="{A782AC3F-740C-4178-8399-A8F708124316}" type="presOf" srcId="{E029EB06-AD18-43A9-BD9E-A3B6769B6670}" destId="{4A8D30D3-2CA6-4585-8B22-DE7BAEB4508E}" srcOrd="0" destOrd="0" presId="urn:microsoft.com/office/officeart/2005/8/layout/vProcess5"/>
    <dgm:cxn modelId="{EC84B38C-995D-45FB-82F3-140F8D14D97E}" type="presOf" srcId="{4BD0DD47-64FB-4B97-B716-580D3E533421}" destId="{AD514D55-581D-4FD9-B1F3-18D031817E67}" srcOrd="1" destOrd="0" presId="urn:microsoft.com/office/officeart/2005/8/layout/vProcess5"/>
    <dgm:cxn modelId="{EE9536C2-E26F-409C-8E8E-0A8530DB78C9}" srcId="{46B06418-FD79-4B9B-BE10-2FFA6F0F4B07}" destId="{E029EB06-AD18-43A9-BD9E-A3B6769B6670}" srcOrd="1" destOrd="0" parTransId="{2787D90C-6877-40B8-95D7-8430F040A0EA}" sibTransId="{F2BDC82E-97E2-4EF5-AB66-9502AEFBF574}"/>
    <dgm:cxn modelId="{9D20C330-6226-4C21-B51C-0AD2DD7045F4}" srcId="{46B06418-FD79-4B9B-BE10-2FFA6F0F4B07}" destId="{4BD0DD47-64FB-4B97-B716-580D3E533421}" srcOrd="2" destOrd="0" parTransId="{BC0C3794-AE74-4307-BEB1-C140D6CCD49A}" sibTransId="{9CAC48A0-6CBA-40A0-B92E-ACD9606C6F9A}"/>
    <dgm:cxn modelId="{7E01CCF2-56E6-4A29-8E0B-CCEAB9B29AA9}" type="presOf" srcId="{4BD0DD47-64FB-4B97-B716-580D3E533421}" destId="{E9E29EC5-29AC-4536-8EB8-487CB0B075F0}" srcOrd="0" destOrd="0" presId="urn:microsoft.com/office/officeart/2005/8/layout/vProcess5"/>
    <dgm:cxn modelId="{220D71CA-0C99-4CF8-AD89-C5D30AD78D9B}" type="presOf" srcId="{46B06418-FD79-4B9B-BE10-2FFA6F0F4B07}" destId="{960E007F-9E2A-450A-AE77-F9E4E9E05EE7}" srcOrd="0" destOrd="0" presId="urn:microsoft.com/office/officeart/2005/8/layout/vProcess5"/>
    <dgm:cxn modelId="{53F38276-FBFE-43C0-9C92-FB6133EE9480}" type="presOf" srcId="{F52B4388-B48D-4A20-87A7-EF6A1540A110}" destId="{65B86132-00B2-40E3-9E49-4A19169A6049}" srcOrd="0" destOrd="0" presId="urn:microsoft.com/office/officeart/2005/8/layout/vProcess5"/>
    <dgm:cxn modelId="{2FC19ED9-A575-4FC6-99BD-C5A5F3EDED88}" type="presOf" srcId="{F2BDC82E-97E2-4EF5-AB66-9502AEFBF574}" destId="{CC30569B-3E25-4ADF-90E6-AC082BBAAAC9}" srcOrd="0" destOrd="0" presId="urn:microsoft.com/office/officeart/2005/8/layout/vProcess5"/>
    <dgm:cxn modelId="{0B10DFDB-6871-43FB-BD69-F90A4B1C766B}" type="presOf" srcId="{F52B4388-B48D-4A20-87A7-EF6A1540A110}" destId="{43CE406F-2F13-4D45-983B-23C93D3E246B}" srcOrd="1" destOrd="0" presId="urn:microsoft.com/office/officeart/2005/8/layout/vProcess5"/>
    <dgm:cxn modelId="{52762F1D-4768-42A1-8636-4FE052713222}" type="presOf" srcId="{57E1C99E-3859-4FFF-8338-2DC8A38AC4DD}" destId="{84C69241-41EE-4F58-B5DB-05B82534991D}" srcOrd="0" destOrd="0" presId="urn:microsoft.com/office/officeart/2005/8/layout/vProcess5"/>
    <dgm:cxn modelId="{55FDFF15-1A0A-4B4A-A6E4-93CCE03670AF}" srcId="{46B06418-FD79-4B9B-BE10-2FFA6F0F4B07}" destId="{F52B4388-B48D-4A20-87A7-EF6A1540A110}" srcOrd="0" destOrd="0" parTransId="{629D2CA3-8F4B-46E2-AE98-CA9960039D08}" sibTransId="{57E1C99E-3859-4FFF-8338-2DC8A38AC4DD}"/>
    <dgm:cxn modelId="{CB51DDFC-DE73-4FBA-8C87-D46041C857F6}" type="presParOf" srcId="{960E007F-9E2A-450A-AE77-F9E4E9E05EE7}" destId="{8538360F-F2A9-499A-BB54-0EE1212B7543}" srcOrd="0" destOrd="0" presId="urn:microsoft.com/office/officeart/2005/8/layout/vProcess5"/>
    <dgm:cxn modelId="{BBA52092-DE04-4979-938A-4F84F90290DF}" type="presParOf" srcId="{960E007F-9E2A-450A-AE77-F9E4E9E05EE7}" destId="{65B86132-00B2-40E3-9E49-4A19169A6049}" srcOrd="1" destOrd="0" presId="urn:microsoft.com/office/officeart/2005/8/layout/vProcess5"/>
    <dgm:cxn modelId="{0126FE7E-5F06-4217-A00E-FC0480075B67}" type="presParOf" srcId="{960E007F-9E2A-450A-AE77-F9E4E9E05EE7}" destId="{4A8D30D3-2CA6-4585-8B22-DE7BAEB4508E}" srcOrd="2" destOrd="0" presId="urn:microsoft.com/office/officeart/2005/8/layout/vProcess5"/>
    <dgm:cxn modelId="{668C9EB9-A700-4137-AA57-0BD1217B284D}" type="presParOf" srcId="{960E007F-9E2A-450A-AE77-F9E4E9E05EE7}" destId="{E9E29EC5-29AC-4536-8EB8-487CB0B075F0}" srcOrd="3" destOrd="0" presId="urn:microsoft.com/office/officeart/2005/8/layout/vProcess5"/>
    <dgm:cxn modelId="{8E099FB7-240A-4157-9BE5-64914D8E74F4}" type="presParOf" srcId="{960E007F-9E2A-450A-AE77-F9E4E9E05EE7}" destId="{84C69241-41EE-4F58-B5DB-05B82534991D}" srcOrd="4" destOrd="0" presId="urn:microsoft.com/office/officeart/2005/8/layout/vProcess5"/>
    <dgm:cxn modelId="{4D16E4D6-8EA8-4BB3-A290-3EB3883CB115}" type="presParOf" srcId="{960E007F-9E2A-450A-AE77-F9E4E9E05EE7}" destId="{CC30569B-3E25-4ADF-90E6-AC082BBAAAC9}" srcOrd="5" destOrd="0" presId="urn:microsoft.com/office/officeart/2005/8/layout/vProcess5"/>
    <dgm:cxn modelId="{3BB101B2-92F2-49E0-9FC4-41E276334872}" type="presParOf" srcId="{960E007F-9E2A-450A-AE77-F9E4E9E05EE7}" destId="{43CE406F-2F13-4D45-983B-23C93D3E246B}" srcOrd="6" destOrd="0" presId="urn:microsoft.com/office/officeart/2005/8/layout/vProcess5"/>
    <dgm:cxn modelId="{DAACA7C6-20E2-40DB-9BF4-B53F18B856E2}" type="presParOf" srcId="{960E007F-9E2A-450A-AE77-F9E4E9E05EE7}" destId="{2612A906-3598-4CC8-B4E9-547770697EDF}" srcOrd="7" destOrd="0" presId="urn:microsoft.com/office/officeart/2005/8/layout/vProcess5"/>
    <dgm:cxn modelId="{9EB5A9AA-635A-4C94-8912-A658BF7C0C76}" type="presParOf" srcId="{960E007F-9E2A-450A-AE77-F9E4E9E05EE7}" destId="{AD514D55-581D-4FD9-B1F3-18D031817E67}" srcOrd="8" destOrd="0" presId="urn:microsoft.com/office/officeart/2005/8/layout/v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B0B015D-9AD2-449D-A63F-C7849701A405}">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Input</a:t>
          </a:r>
          <a:endParaRPr lang="en-US" sz="3300" kern="1200" dirty="0"/>
        </a:p>
      </dsp:txBody>
      <dsp:txXfrm>
        <a:off x="5357" y="1551582"/>
        <a:ext cx="1601390" cy="960834"/>
      </dsp:txXfrm>
    </dsp:sp>
    <dsp:sp modelId="{2ACBD53A-3854-45F2-B73B-12BE147F5DDC}">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dirty="0"/>
        </a:p>
      </dsp:txBody>
      <dsp:txXfrm>
        <a:off x="1766887" y="1833427"/>
        <a:ext cx="339494" cy="397144"/>
      </dsp:txXfrm>
    </dsp:sp>
    <dsp:sp modelId="{A76E484B-FA52-467F-BB49-8B861425EA24}">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Process</a:t>
          </a:r>
          <a:endParaRPr lang="en-US" sz="3300" kern="1200" dirty="0"/>
        </a:p>
      </dsp:txBody>
      <dsp:txXfrm>
        <a:off x="2247304" y="1551582"/>
        <a:ext cx="1601390" cy="960834"/>
      </dsp:txXfrm>
    </dsp:sp>
    <dsp:sp modelId="{2018D9E8-B92F-405E-B6C0-FF664A625CFD}">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dirty="0"/>
        </a:p>
      </dsp:txBody>
      <dsp:txXfrm>
        <a:off x="4008834" y="1833427"/>
        <a:ext cx="339494" cy="397144"/>
      </dsp:txXfrm>
    </dsp:sp>
    <dsp:sp modelId="{C3ECF164-F63D-4C9F-8725-9E1EC5B4B79E}">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smtClean="0"/>
            <a:t>Output</a:t>
          </a:r>
          <a:endParaRPr lang="en-US" sz="3300" kern="1200" dirty="0"/>
        </a:p>
      </dsp:txBody>
      <dsp:txXfrm>
        <a:off x="4489251" y="1551582"/>
        <a:ext cx="1601390" cy="960834"/>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07DC07B-49B1-47DF-B5C3-25CC2DC37396}">
      <dsp:nvSpPr>
        <dsp:cNvPr id="0" name=""/>
        <dsp:cNvSpPr/>
      </dsp:nvSpPr>
      <dsp:spPr>
        <a:xfrm>
          <a:off x="1919287" y="731627"/>
          <a:ext cx="1362074" cy="324111"/>
        </a:xfrm>
        <a:custGeom>
          <a:avLst/>
          <a:gdLst/>
          <a:ahLst/>
          <a:cxnLst/>
          <a:rect l="0" t="0" r="0" b="0"/>
          <a:pathLst>
            <a:path>
              <a:moveTo>
                <a:pt x="0" y="0"/>
              </a:moveTo>
              <a:lnTo>
                <a:pt x="0" y="220872"/>
              </a:lnTo>
              <a:lnTo>
                <a:pt x="1362074" y="220872"/>
              </a:lnTo>
              <a:lnTo>
                <a:pt x="1362074" y="324111"/>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7F0590B-D824-461B-894D-D53C4F985710}">
      <dsp:nvSpPr>
        <dsp:cNvPr id="0" name=""/>
        <dsp:cNvSpPr/>
      </dsp:nvSpPr>
      <dsp:spPr>
        <a:xfrm>
          <a:off x="1873567" y="731627"/>
          <a:ext cx="91440" cy="324111"/>
        </a:xfrm>
        <a:custGeom>
          <a:avLst/>
          <a:gdLst/>
          <a:ahLst/>
          <a:cxnLst/>
          <a:rect l="0" t="0" r="0" b="0"/>
          <a:pathLst>
            <a:path>
              <a:moveTo>
                <a:pt x="45720" y="0"/>
              </a:moveTo>
              <a:lnTo>
                <a:pt x="45720" y="324111"/>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9D1A891-2851-49F4-B879-AC0681AB019C}">
      <dsp:nvSpPr>
        <dsp:cNvPr id="0" name=""/>
        <dsp:cNvSpPr/>
      </dsp:nvSpPr>
      <dsp:spPr>
        <a:xfrm>
          <a:off x="557212" y="731627"/>
          <a:ext cx="1362074" cy="324111"/>
        </a:xfrm>
        <a:custGeom>
          <a:avLst/>
          <a:gdLst/>
          <a:ahLst/>
          <a:cxnLst/>
          <a:rect l="0" t="0" r="0" b="0"/>
          <a:pathLst>
            <a:path>
              <a:moveTo>
                <a:pt x="1362074" y="0"/>
              </a:moveTo>
              <a:lnTo>
                <a:pt x="1362074" y="220872"/>
              </a:lnTo>
              <a:lnTo>
                <a:pt x="0" y="220872"/>
              </a:lnTo>
              <a:lnTo>
                <a:pt x="0" y="324111"/>
              </a:lnTo>
            </a:path>
          </a:pathLst>
        </a:custGeom>
        <a:noFill/>
        <a:ln w="25400" cap="flat" cmpd="sng" algn="ctr">
          <a:solidFill>
            <a:schemeClr val="accent1">
              <a:shade val="60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BA5ECF17-3B60-49D6-BC82-E529471B7ECD}">
      <dsp:nvSpPr>
        <dsp:cNvPr id="0" name=""/>
        <dsp:cNvSpPr/>
      </dsp:nvSpPr>
      <dsp:spPr>
        <a:xfrm>
          <a:off x="1362075" y="23967"/>
          <a:ext cx="1114424" cy="70765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6BBF51E-0D61-4B45-AD61-5C54A992BDF2}">
      <dsp:nvSpPr>
        <dsp:cNvPr id="0" name=""/>
        <dsp:cNvSpPr/>
      </dsp:nvSpPr>
      <dsp:spPr>
        <a:xfrm>
          <a:off x="1485900" y="141601"/>
          <a:ext cx="1114424" cy="7076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Embedded System</a:t>
          </a:r>
          <a:endParaRPr lang="en-US" sz="1600" kern="1200" dirty="0"/>
        </a:p>
      </dsp:txBody>
      <dsp:txXfrm>
        <a:off x="1485900" y="141601"/>
        <a:ext cx="1114424" cy="707659"/>
      </dsp:txXfrm>
    </dsp:sp>
    <dsp:sp modelId="{B91CEC5C-5734-496D-BFA4-84C7D9288189}">
      <dsp:nvSpPr>
        <dsp:cNvPr id="0" name=""/>
        <dsp:cNvSpPr/>
      </dsp:nvSpPr>
      <dsp:spPr>
        <a:xfrm>
          <a:off x="0" y="1055739"/>
          <a:ext cx="1114424" cy="70765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4F18CE6-E8C2-4224-B925-9FECED20BC10}">
      <dsp:nvSpPr>
        <dsp:cNvPr id="0" name=""/>
        <dsp:cNvSpPr/>
      </dsp:nvSpPr>
      <dsp:spPr>
        <a:xfrm>
          <a:off x="123825" y="1173372"/>
          <a:ext cx="1114424" cy="7076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Input Devices</a:t>
          </a:r>
          <a:endParaRPr lang="en-US" sz="1600" kern="1200" dirty="0"/>
        </a:p>
      </dsp:txBody>
      <dsp:txXfrm>
        <a:off x="123825" y="1173372"/>
        <a:ext cx="1114424" cy="707659"/>
      </dsp:txXfrm>
    </dsp:sp>
    <dsp:sp modelId="{0FFBF0C0-1BFB-4203-95B0-DA5865C1EA79}">
      <dsp:nvSpPr>
        <dsp:cNvPr id="0" name=""/>
        <dsp:cNvSpPr/>
      </dsp:nvSpPr>
      <dsp:spPr>
        <a:xfrm>
          <a:off x="1362075" y="1055739"/>
          <a:ext cx="1114424" cy="70765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BCDEB72-0A02-441E-B286-E96F1D268D12}">
      <dsp:nvSpPr>
        <dsp:cNvPr id="0" name=""/>
        <dsp:cNvSpPr/>
      </dsp:nvSpPr>
      <dsp:spPr>
        <a:xfrm>
          <a:off x="1485900" y="1173372"/>
          <a:ext cx="1114424" cy="7076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Processing Unit</a:t>
          </a:r>
          <a:endParaRPr lang="en-US" sz="1600" kern="1200" dirty="0"/>
        </a:p>
      </dsp:txBody>
      <dsp:txXfrm>
        <a:off x="1485900" y="1173372"/>
        <a:ext cx="1114424" cy="707659"/>
      </dsp:txXfrm>
    </dsp:sp>
    <dsp:sp modelId="{C02F71F0-E9CA-45D3-904F-A93555765E22}">
      <dsp:nvSpPr>
        <dsp:cNvPr id="0" name=""/>
        <dsp:cNvSpPr/>
      </dsp:nvSpPr>
      <dsp:spPr>
        <a:xfrm>
          <a:off x="2724149" y="1055739"/>
          <a:ext cx="1114424" cy="70765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367613FD-B215-4459-8C48-C94C3C00B24C}">
      <dsp:nvSpPr>
        <dsp:cNvPr id="0" name=""/>
        <dsp:cNvSpPr/>
      </dsp:nvSpPr>
      <dsp:spPr>
        <a:xfrm>
          <a:off x="2847974" y="1173372"/>
          <a:ext cx="1114424" cy="70765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Output Devices</a:t>
          </a:r>
          <a:endParaRPr lang="en-US" sz="1600" kern="1200" dirty="0"/>
        </a:p>
      </dsp:txBody>
      <dsp:txXfrm>
        <a:off x="2847974" y="1173372"/>
        <a:ext cx="1114424" cy="70765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960DFA2-3DB3-428D-81CE-E7A2582B11D0}">
      <dsp:nvSpPr>
        <dsp:cNvPr id="0" name=""/>
        <dsp:cNvSpPr/>
      </dsp:nvSpPr>
      <dsp:spPr>
        <a:xfrm>
          <a:off x="0" y="0"/>
          <a:ext cx="2650434" cy="2971800"/>
        </a:xfrm>
        <a:prstGeom prst="triangl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573AD2B-505B-49B3-B887-34E8FF429BDB}">
      <dsp:nvSpPr>
        <dsp:cNvPr id="0" name=""/>
        <dsp:cNvSpPr/>
      </dsp:nvSpPr>
      <dsp:spPr>
        <a:xfrm>
          <a:off x="1325217" y="300519"/>
          <a:ext cx="1722782" cy="70348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ATMEL(AVR)</a:t>
          </a:r>
          <a:endParaRPr lang="en-US" sz="1900" kern="1200" dirty="0"/>
        </a:p>
      </dsp:txBody>
      <dsp:txXfrm>
        <a:off x="1325217" y="300519"/>
        <a:ext cx="1722782" cy="703480"/>
      </dsp:txXfrm>
    </dsp:sp>
    <dsp:sp modelId="{0CA3388C-213E-4CE4-B580-A2A430B6E852}">
      <dsp:nvSpPr>
        <dsp:cNvPr id="0" name=""/>
        <dsp:cNvSpPr/>
      </dsp:nvSpPr>
      <dsp:spPr>
        <a:xfrm>
          <a:off x="1325217" y="1090192"/>
          <a:ext cx="1722782" cy="70348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Microchip(PIC)</a:t>
          </a:r>
          <a:endParaRPr lang="en-US" sz="1900" kern="1200" dirty="0"/>
        </a:p>
      </dsp:txBody>
      <dsp:txXfrm>
        <a:off x="1325217" y="1090192"/>
        <a:ext cx="1722782" cy="703480"/>
      </dsp:txXfrm>
    </dsp:sp>
    <dsp:sp modelId="{DA66173B-865B-41FB-AE80-410DAD14FB3E}">
      <dsp:nvSpPr>
        <dsp:cNvPr id="0" name=""/>
        <dsp:cNvSpPr/>
      </dsp:nvSpPr>
      <dsp:spPr>
        <a:xfrm>
          <a:off x="1325217" y="1881607"/>
          <a:ext cx="1722782" cy="70348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p3d z="57150" extrusionH="63500" prstMaterial="matte"/>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ARM</a:t>
          </a:r>
          <a:endParaRPr lang="en-US" sz="1900" kern="1200" dirty="0"/>
        </a:p>
      </dsp:txBody>
      <dsp:txXfrm>
        <a:off x="1325217" y="1881607"/>
        <a:ext cx="1722782" cy="70348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2DE85AB-D9C0-4906-B436-B5826E2A7E14}">
      <dsp:nvSpPr>
        <dsp:cNvPr id="0" name=""/>
        <dsp:cNvSpPr/>
      </dsp:nvSpPr>
      <dsp:spPr>
        <a:xfrm>
          <a:off x="2094113" y="183867"/>
          <a:ext cx="3649057" cy="126726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D593BD-A2A6-4B43-9518-14856B3A05D8}">
      <dsp:nvSpPr>
        <dsp:cNvPr id="0" name=""/>
        <dsp:cNvSpPr/>
      </dsp:nvSpPr>
      <dsp:spPr>
        <a:xfrm>
          <a:off x="3570709" y="3286980"/>
          <a:ext cx="707181" cy="45259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55420-3694-4478-9013-4DCDE92F4965}">
      <dsp:nvSpPr>
        <dsp:cNvPr id="0" name=""/>
        <dsp:cNvSpPr/>
      </dsp:nvSpPr>
      <dsp:spPr>
        <a:xfrm>
          <a:off x="2227063" y="3649057"/>
          <a:ext cx="3394472" cy="8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AVR Series</a:t>
          </a:r>
          <a:endParaRPr lang="en-US" sz="3000" kern="1200" dirty="0"/>
        </a:p>
      </dsp:txBody>
      <dsp:txXfrm>
        <a:off x="2227063" y="3649057"/>
        <a:ext cx="3394472" cy="848618"/>
      </dsp:txXfrm>
    </dsp:sp>
    <dsp:sp modelId="{16DC4B1E-A0F7-4F8D-A2B9-699854F16474}">
      <dsp:nvSpPr>
        <dsp:cNvPr id="0" name=""/>
        <dsp:cNvSpPr/>
      </dsp:nvSpPr>
      <dsp:spPr>
        <a:xfrm>
          <a:off x="3420786" y="1549010"/>
          <a:ext cx="1272927" cy="12729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Mega AVR</a:t>
          </a:r>
          <a:endParaRPr lang="en-US" sz="2400" kern="1200" dirty="0"/>
        </a:p>
      </dsp:txBody>
      <dsp:txXfrm>
        <a:off x="3420786" y="1549010"/>
        <a:ext cx="1272927" cy="1272927"/>
      </dsp:txXfrm>
    </dsp:sp>
    <dsp:sp modelId="{4AD8971B-4F3D-4DD8-998D-B31CDFE27680}">
      <dsp:nvSpPr>
        <dsp:cNvPr id="0" name=""/>
        <dsp:cNvSpPr/>
      </dsp:nvSpPr>
      <dsp:spPr>
        <a:xfrm>
          <a:off x="2509936" y="594032"/>
          <a:ext cx="1272927" cy="12729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Tiny AVR</a:t>
          </a:r>
          <a:endParaRPr lang="en-US" sz="2400" kern="1200" dirty="0"/>
        </a:p>
      </dsp:txBody>
      <dsp:txXfrm>
        <a:off x="2509936" y="594032"/>
        <a:ext cx="1272927" cy="1272927"/>
      </dsp:txXfrm>
    </dsp:sp>
    <dsp:sp modelId="{A25A400B-BB24-4A57-AD00-C7DC9ED92681}">
      <dsp:nvSpPr>
        <dsp:cNvPr id="0" name=""/>
        <dsp:cNvSpPr/>
      </dsp:nvSpPr>
      <dsp:spPr>
        <a:xfrm>
          <a:off x="3811150" y="286267"/>
          <a:ext cx="1272927" cy="12729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Xmega</a:t>
          </a:r>
          <a:r>
            <a:rPr lang="en-US" sz="2400" kern="1200" dirty="0" smtClean="0"/>
            <a:t> AVR</a:t>
          </a:r>
          <a:endParaRPr lang="en-US" sz="2400" kern="1200" dirty="0"/>
        </a:p>
      </dsp:txBody>
      <dsp:txXfrm>
        <a:off x="3811150" y="286267"/>
        <a:ext cx="1272927" cy="1272927"/>
      </dsp:txXfrm>
    </dsp:sp>
    <dsp:sp modelId="{BD462603-CFC2-4FDA-A3FB-91A1C5A21832}">
      <dsp:nvSpPr>
        <dsp:cNvPr id="0" name=""/>
        <dsp:cNvSpPr/>
      </dsp:nvSpPr>
      <dsp:spPr>
        <a:xfrm>
          <a:off x="1944191" y="28287"/>
          <a:ext cx="3960217" cy="316817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4586804-AA4F-4456-9261-F32C7DFAA379}">
      <dsp:nvSpPr>
        <dsp:cNvPr id="0" name=""/>
        <dsp:cNvSpPr/>
      </dsp:nvSpPr>
      <dsp:spPr>
        <a:xfrm>
          <a:off x="0" y="0"/>
          <a:ext cx="3962400" cy="8549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Insert the CD provided to you in CD-ROM</a:t>
          </a:r>
          <a:endParaRPr lang="en-US" sz="2200" kern="1200" dirty="0"/>
        </a:p>
      </dsp:txBody>
      <dsp:txXfrm>
        <a:off x="0" y="0"/>
        <a:ext cx="3017664" cy="854964"/>
      </dsp:txXfrm>
    </dsp:sp>
    <dsp:sp modelId="{DD714746-B738-44A8-A848-DA8F7D1C066F}">
      <dsp:nvSpPr>
        <dsp:cNvPr id="0" name=""/>
        <dsp:cNvSpPr/>
      </dsp:nvSpPr>
      <dsp:spPr>
        <a:xfrm>
          <a:off x="331850" y="1010412"/>
          <a:ext cx="3962400" cy="8549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Go to: </a:t>
          </a:r>
          <a:endParaRPr lang="en-US" sz="2200" kern="1200" dirty="0"/>
        </a:p>
      </dsp:txBody>
      <dsp:txXfrm>
        <a:off x="331850" y="1010412"/>
        <a:ext cx="3074822" cy="854964"/>
      </dsp:txXfrm>
    </dsp:sp>
    <dsp:sp modelId="{5DBD1D35-AB1C-4535-9F8D-6925A2AE755A}">
      <dsp:nvSpPr>
        <dsp:cNvPr id="0" name=""/>
        <dsp:cNvSpPr/>
      </dsp:nvSpPr>
      <dsp:spPr>
        <a:xfrm>
          <a:off x="990600" y="2971800"/>
          <a:ext cx="3962400" cy="8549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Install ‘</a:t>
          </a:r>
          <a:r>
            <a:rPr lang="en-US" sz="2200" kern="1200" dirty="0" err="1" smtClean="0"/>
            <a:t>WinAVR</a:t>
          </a:r>
          <a:r>
            <a:rPr lang="en-US" sz="2200" kern="1200" dirty="0" smtClean="0"/>
            <a:t>’</a:t>
          </a:r>
          <a:endParaRPr lang="en-US" sz="2200" kern="1200" dirty="0"/>
        </a:p>
      </dsp:txBody>
      <dsp:txXfrm>
        <a:off x="990600" y="2971800"/>
        <a:ext cx="3079775" cy="854963"/>
      </dsp:txXfrm>
    </dsp:sp>
    <dsp:sp modelId="{E2632AE4-77D8-4E43-8FC1-B49DD29847EE}">
      <dsp:nvSpPr>
        <dsp:cNvPr id="0" name=""/>
        <dsp:cNvSpPr/>
      </dsp:nvSpPr>
      <dsp:spPr>
        <a:xfrm>
          <a:off x="685812" y="1981203"/>
          <a:ext cx="3962400" cy="85496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Install ‘avrstudio4’</a:t>
          </a:r>
          <a:endParaRPr lang="en-US" sz="2200" kern="1200" dirty="0"/>
        </a:p>
      </dsp:txBody>
      <dsp:txXfrm>
        <a:off x="685812" y="1981203"/>
        <a:ext cx="3074822" cy="854964"/>
      </dsp:txXfrm>
    </dsp:sp>
    <dsp:sp modelId="{1476BBB4-A671-4043-9890-C41907431B63}">
      <dsp:nvSpPr>
        <dsp:cNvPr id="0" name=""/>
        <dsp:cNvSpPr/>
      </dsp:nvSpPr>
      <dsp:spPr>
        <a:xfrm>
          <a:off x="3406673" y="654824"/>
          <a:ext cx="555726" cy="55572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3406673" y="654824"/>
        <a:ext cx="555726" cy="555726"/>
      </dsp:txXfrm>
    </dsp:sp>
    <dsp:sp modelId="{47B44E61-F1F0-41D3-8D7F-C4107641141C}">
      <dsp:nvSpPr>
        <dsp:cNvPr id="0" name=""/>
        <dsp:cNvSpPr/>
      </dsp:nvSpPr>
      <dsp:spPr>
        <a:xfrm>
          <a:off x="3738524" y="1665236"/>
          <a:ext cx="555726" cy="55572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3738524" y="1665236"/>
        <a:ext cx="555726" cy="555726"/>
      </dsp:txXfrm>
    </dsp:sp>
    <dsp:sp modelId="{F6E0917F-BD99-433D-AE9C-338FC762C013}">
      <dsp:nvSpPr>
        <dsp:cNvPr id="0" name=""/>
        <dsp:cNvSpPr/>
      </dsp:nvSpPr>
      <dsp:spPr>
        <a:xfrm>
          <a:off x="4065422" y="2675648"/>
          <a:ext cx="555726" cy="555726"/>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4065422" y="2675648"/>
        <a:ext cx="555726" cy="555726"/>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B86132-00B2-40E3-9E49-4A19169A6049}">
      <dsp:nvSpPr>
        <dsp:cNvPr id="0" name=""/>
        <dsp:cNvSpPr/>
      </dsp:nvSpPr>
      <dsp:spPr>
        <a:xfrm>
          <a:off x="0" y="0"/>
          <a:ext cx="2526030" cy="68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Click on</a:t>
          </a:r>
          <a:endParaRPr lang="en-US" sz="1800" kern="1200" dirty="0"/>
        </a:p>
      </dsp:txBody>
      <dsp:txXfrm>
        <a:off x="0" y="0"/>
        <a:ext cx="1826171" cy="685800"/>
      </dsp:txXfrm>
    </dsp:sp>
    <dsp:sp modelId="{4A8D30D3-2CA6-4585-8B22-DE7BAEB4508E}">
      <dsp:nvSpPr>
        <dsp:cNvPr id="0" name=""/>
        <dsp:cNvSpPr/>
      </dsp:nvSpPr>
      <dsp:spPr>
        <a:xfrm>
          <a:off x="222884" y="800099"/>
          <a:ext cx="2526030" cy="68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Go to AVR Atmel tools</a:t>
          </a:r>
          <a:endParaRPr lang="en-US" sz="1800" kern="1200" dirty="0"/>
        </a:p>
      </dsp:txBody>
      <dsp:txXfrm>
        <a:off x="222884" y="800099"/>
        <a:ext cx="1857375" cy="685800"/>
      </dsp:txXfrm>
    </dsp:sp>
    <dsp:sp modelId="{E9E29EC5-29AC-4536-8EB8-487CB0B075F0}">
      <dsp:nvSpPr>
        <dsp:cNvPr id="0" name=""/>
        <dsp:cNvSpPr/>
      </dsp:nvSpPr>
      <dsp:spPr>
        <a:xfrm>
          <a:off x="445769" y="1600199"/>
          <a:ext cx="2526030" cy="6858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AVR Studio 4</a:t>
          </a:r>
          <a:endParaRPr lang="en-US" sz="1800" kern="1200" dirty="0"/>
        </a:p>
      </dsp:txBody>
      <dsp:txXfrm>
        <a:off x="445769" y="1600199"/>
        <a:ext cx="1857375" cy="685800"/>
      </dsp:txXfrm>
    </dsp:sp>
    <dsp:sp modelId="{84C69241-41EE-4F58-B5DB-05B82534991D}">
      <dsp:nvSpPr>
        <dsp:cNvPr id="0" name=""/>
        <dsp:cNvSpPr/>
      </dsp:nvSpPr>
      <dsp:spPr>
        <a:xfrm>
          <a:off x="2080260" y="520065"/>
          <a:ext cx="445770" cy="4457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2080260" y="520065"/>
        <a:ext cx="445770" cy="445770"/>
      </dsp:txXfrm>
    </dsp:sp>
    <dsp:sp modelId="{CC30569B-3E25-4ADF-90E6-AC082BBAAAC9}">
      <dsp:nvSpPr>
        <dsp:cNvPr id="0" name=""/>
        <dsp:cNvSpPr/>
      </dsp:nvSpPr>
      <dsp:spPr>
        <a:xfrm>
          <a:off x="2303144" y="1315593"/>
          <a:ext cx="445770" cy="4457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endParaRPr lang="en-US" sz="2000" kern="1200"/>
        </a:p>
      </dsp:txBody>
      <dsp:txXfrm>
        <a:off x="2303144" y="1315593"/>
        <a:ext cx="445770" cy="4457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B20E7D-D39F-4BBD-8618-B70A8E0E53B9}" type="datetimeFigureOut">
              <a:rPr lang="en-US" smtClean="0"/>
              <a:pPr/>
              <a:t>1/22/2018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41A74-9193-4FCD-AFF2-FBDF2BD90D8C}" type="slidenum">
              <a:rPr lang="en-US" smtClean="0"/>
              <a:pPr/>
              <a:t>‹#›</a:t>
            </a:fld>
            <a:endParaRPr lang="en-US"/>
          </a:p>
        </p:txBody>
      </p:sp>
    </p:spTree>
    <p:extLst>
      <p:ext uri="{BB962C8B-B14F-4D97-AF65-F5344CB8AC3E}">
        <p14:creationId xmlns="" xmlns:p14="http://schemas.microsoft.com/office/powerpoint/2010/main" val="2318364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641A74-9193-4FCD-AFF2-FBDF2BD90D8C}" type="slidenum">
              <a:rPr lang="en-US" smtClean="0"/>
              <a:pPr/>
              <a:t>110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35D893-C6F1-4800-ABF1-BEC3DF5139D5}" type="datetime8">
              <a:rPr lang="en-US" smtClean="0"/>
              <a:pPr/>
              <a:t>1/22/2018 9:15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50BAC1-7D04-47A1-B637-FD723A01A55A}" type="datetime8">
              <a:rPr lang="en-US" smtClean="0"/>
              <a:pPr/>
              <a:t>1/22/2018 9:15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1ED947-0DFF-4204-A823-F4F9329C04B6}" type="datetime8">
              <a:rPr lang="en-US" smtClean="0"/>
              <a:pPr/>
              <a:t>1/22/2018 9:15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93E29C-6DB1-4561-A55A-67545E283E65}" type="datetime8">
              <a:rPr lang="en-US" smtClean="0"/>
              <a:pPr/>
              <a:t>1/22/2018 9:15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34FEED-A314-4F55-91D1-FD80CC832883}" type="datetime8">
              <a:rPr lang="en-US" smtClean="0"/>
              <a:pPr/>
              <a:t>1/22/2018 9:15 PM</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D62A87-E2FD-4345-84B4-AEC2404291E0}" type="datetime8">
              <a:rPr lang="en-US" smtClean="0"/>
              <a:pPr/>
              <a:t>1/22/2018 9:15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08E3669-20F1-4785-A378-24D1D7B84AD1}" type="datetime8">
              <a:rPr lang="en-US" smtClean="0"/>
              <a:pPr/>
              <a:t>1/22/2018 9:15 PM</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58A4B7-DC6A-4B5A-BE22-546DB94FC041}" type="datetime8">
              <a:rPr lang="en-US" smtClean="0"/>
              <a:pPr/>
              <a:t>1/22/2018 9:15 PM</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3BC0DC-81BA-4F94-AB9D-6C1FAF8F78C8}" type="datetime8">
              <a:rPr lang="en-US" smtClean="0"/>
              <a:pPr/>
              <a:t>1/22/2018 9:15 PM</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B972E4-58B5-44FD-9696-FB01687040B4}" type="datetime8">
              <a:rPr lang="en-US" smtClean="0"/>
              <a:pPr/>
              <a:t>1/22/2018 9:15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5AE4DB-450C-4E4D-90FD-D7B7B4E3E113}" type="datetime8">
              <a:rPr lang="en-US" smtClean="0"/>
              <a:pPr/>
              <a:t>1/22/2018 9:15 PM</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D74355-3728-4C50-B47E-4FD17D6444AD}" type="slidenum">
              <a:rPr lang="en-US" smtClean="0"/>
              <a:pPr/>
              <a:t>‹#›</a:t>
            </a:fld>
            <a:endParaRPr lang="en-US"/>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14BFB-504C-43C9-A08C-F398926BDAFE}" type="datetime8">
              <a:rPr lang="en-US" smtClean="0"/>
              <a:pPr/>
              <a:t>1/22/2018 9:15 PM</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74355-3728-4C50-B47E-4FD17D6444A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 xmlns:p14="http://schemas.microsoft.com/office/powerpoint/2010/main" Requires="p14">
      <p:transition>
        <p14:pan dir="u"/>
      </p:transition>
    </mc:Choice>
    <mc:Fallback>
      <p:transition>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Intel%20IoT%20--%20What%20Does%20The%20Internet%20of%20Things%20Mean.mp4" TargetMode="External"/><Relationship Id="rId2" Type="http://schemas.openxmlformats.org/officeDocument/2006/relationships/slideLayout" Target="../slideLayouts/slideLayout2.xml"/><Relationship Id="rId1" Type="http://schemas.openxmlformats.org/officeDocument/2006/relationships/video" Target="file:///E:\IOT_new_material\9.%20IOT\Intel%20IoT%20--%20What%20Does%20The%20Internet%20of%20Things%20Mean.mp4" TargetMode="External"/><Relationship Id="rId5" Type="http://schemas.openxmlformats.org/officeDocument/2006/relationships/image" Target="../media/image11.jpe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3.gi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Intel%20IoT%20--%20What%20Does%20The%20Internet%20of%20Things%20Mean.mp4"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1.xml"/><Relationship Id="rId7" Type="http://schemas.openxmlformats.org/officeDocument/2006/relationships/diagramLayout" Target="../diagrams/layout2.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openxmlformats.org/officeDocument/2006/relationships/diagramData" Target="../diagrams/data2.xml"/><Relationship Id="rId11" Type="http://schemas.microsoft.com/office/2007/relationships/diagramDrawing" Target="../diagrams/drawing2.xml"/><Relationship Id="rId5" Type="http://schemas.openxmlformats.org/officeDocument/2006/relationships/diagramColors" Target="../diagrams/colors1.xml"/><Relationship Id="rId10" Type="http://schemas.microsoft.com/office/2007/relationships/diagramDrawing" Target="../diagrams/drawing1.xml"/><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4.png"/><Relationship Id="rId7" Type="http://schemas.openxmlformats.org/officeDocument/2006/relationships/diagramQuickStyle" Target="../diagrams/quickStyle3.xml"/><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5.jpeg"/><Relationship Id="rId9" Type="http://schemas.microsoft.com/office/2007/relationships/diagramDrawing" Target="../diagrams/drawing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hyperlink" Target="Intel%20IoT%20--%20What%20Does%20The%20Internet%20of%20Things%20Mean.mp4" TargetMode="External"/><Relationship Id="rId2" Type="http://schemas.openxmlformats.org/officeDocument/2006/relationships/slideLayout" Target="../slideLayouts/slideLayout2.xml"/><Relationship Id="rId1" Type="http://schemas.openxmlformats.org/officeDocument/2006/relationships/video" Target="file:///E:\IOT_new_material\9.%20IOT\Intel%20IoT%20--%20What%20Does%20The%20Internet%20of%20Things%20Mean.mp4"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Intel%20IoT%20--%20What%20Does%20The%20Internet%20of%20Things%20Mean.mp4"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Intel%20IoT%20--%20What%20Does%20The%20Internet%20of%20Things%20Mean.mp4" TargetMode="External"/><Relationship Id="rId2" Type="http://schemas.openxmlformats.org/officeDocument/2006/relationships/slideLayout" Target="../slideLayouts/slideLayout2.xml"/><Relationship Id="rId1" Type="http://schemas.openxmlformats.org/officeDocument/2006/relationships/video" Target="file:///E:\IOT_new_material\9.%20IOT\Intel%20IoT%20--%20What%20Does%20The%20Internet%20of%20Things%20Mean.mp4" TargetMode="External"/><Relationship Id="rId5" Type="http://schemas.openxmlformats.org/officeDocument/2006/relationships/image" Target="../media/image8.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Intel%20IoT%20--%20What%20Does%20The%20Internet%20of%20Things%20Mean.mp4" TargetMode="External"/><Relationship Id="rId2" Type="http://schemas.openxmlformats.org/officeDocument/2006/relationships/slideLayout" Target="../slideLayouts/slideLayout2.xml"/><Relationship Id="rId1" Type="http://schemas.openxmlformats.org/officeDocument/2006/relationships/video" Target="file:///E:\IOT_new_material\9.%20IOT\Intel%20IoT%20--%20What%20Does%20The%20Internet%20of%20Things%20Mean.mp4" TargetMode="External"/><Relationship Id="rId5" Type="http://schemas.openxmlformats.org/officeDocument/2006/relationships/image" Target="../media/image9.jpe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diagramLayout" Target="../diagrams/layout5.xml"/><Relationship Id="rId7" Type="http://schemas.openxmlformats.org/officeDocument/2006/relationships/image" Target="../media/image72.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diagramData" Target="../diagrams/data6.xml"/><Relationship Id="rId7"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hyperlink" Target="Intel%20IoT%20--%20What%20Does%20The%20Internet%20of%20Things%20Mean.mp4" TargetMode="External"/><Relationship Id="rId2" Type="http://schemas.openxmlformats.org/officeDocument/2006/relationships/slideLayout" Target="../slideLayouts/slideLayout2.xml"/><Relationship Id="rId1" Type="http://schemas.openxmlformats.org/officeDocument/2006/relationships/video" Target="file:///E:\IOT_new_material\9.%20IOT\Intel%20IoT%20--%20What%20Does%20The%20Internet%20of%20Things%20Mean.mp4" TargetMode="External"/><Relationship Id="rId5" Type="http://schemas.openxmlformats.org/officeDocument/2006/relationships/image" Target="../media/image10.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96.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0"/>
            <a:ext cx="7772400" cy="1470025"/>
          </a:xfrm>
        </p:spPr>
        <p:txBody>
          <a:bodyPr/>
          <a:lstStyle/>
          <a:p>
            <a:r>
              <a:rPr lang="en-US" b="1" dirty="0" smtClean="0"/>
              <a:t>IOT</a:t>
            </a:r>
            <a:br>
              <a:rPr lang="en-US" b="1" dirty="0" smtClean="0"/>
            </a:br>
            <a:r>
              <a:rPr lang="en-US" b="1" dirty="0" smtClean="0"/>
              <a:t>(INTERNET OF THINGS )</a:t>
            </a:r>
            <a:endParaRPr lang="en-US" dirty="0"/>
          </a:p>
        </p:txBody>
      </p:sp>
      <p:pic>
        <p:nvPicPr>
          <p:cNvPr id="1029" name="Picture 5" descr="C:\Users\traner\Downloads\giphy-downsized.gif"/>
          <p:cNvPicPr>
            <a:picLocks noChangeAspect="1" noChangeArrowheads="1" noCrop="1"/>
          </p:cNvPicPr>
          <p:nvPr/>
        </p:nvPicPr>
        <p:blipFill>
          <a:blip r:embed="rId2" cstate="print"/>
          <a:srcRect/>
          <a:stretch>
            <a:fillRect/>
          </a:stretch>
        </p:blipFill>
        <p:spPr bwMode="auto">
          <a:xfrm>
            <a:off x="2133600" y="2057400"/>
            <a:ext cx="4572000" cy="34290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3" action="ppaction://hlinkfile"/>
              </a:rPr>
              <a:t>Internet of Things</a:t>
            </a:r>
            <a:endParaRPr lang="en-US" dirty="0"/>
          </a:p>
        </p:txBody>
      </p:sp>
      <p:pic>
        <p:nvPicPr>
          <p:cNvPr id="4" name="Intel IoT -- What Does The Internet of Things Mean.mp4">
            <a:hlinkClick r:id="" action="ppaction://media"/>
          </p:cNvPr>
          <p:cNvPicPr>
            <a:picLocks noGrp="1" noRot="1" noChangeAspect="1"/>
          </p:cNvPicPr>
          <p:nvPr>
            <p:ph idx="1"/>
            <a:videoFile r:link="rId1"/>
          </p:nvPr>
        </p:nvPicPr>
        <p:blipFill>
          <a:blip r:embed="rId4" cstate="print"/>
          <a:stretch>
            <a:fillRect/>
          </a:stretch>
        </p:blipFill>
        <p:spPr>
          <a:xfrm>
            <a:off x="1524000" y="1600200"/>
            <a:ext cx="6096000" cy="4572000"/>
          </a:xfrm>
          <a:prstGeom prst="rect">
            <a:avLst/>
          </a:prstGeom>
        </p:spPr>
      </p:pic>
      <p:pic>
        <p:nvPicPr>
          <p:cNvPr id="6146" name="Picture 2" descr="C:\Users\prawin\Desktop\4.jpg"/>
          <p:cNvPicPr>
            <a:picLocks noChangeAspect="1" noChangeArrowheads="1"/>
          </p:cNvPicPr>
          <p:nvPr/>
        </p:nvPicPr>
        <p:blipFill>
          <a:blip r:embed="rId5"/>
          <a:srcRect/>
          <a:stretch>
            <a:fillRect/>
          </a:stretch>
        </p:blipFill>
        <p:spPr bwMode="auto">
          <a:xfrm>
            <a:off x="533400" y="1524000"/>
            <a:ext cx="8141907" cy="447357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ADC</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14" name="Down Arrow 13"/>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Down Arrow 14"/>
          <p:cNvSpPr/>
          <p:nvPr/>
        </p:nvSpPr>
        <p:spPr>
          <a:xfrm flipV="1">
            <a:off x="16764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Down Arrow 16"/>
          <p:cNvSpPr/>
          <p:nvPr/>
        </p:nvSpPr>
        <p:spPr>
          <a:xfrm flipV="1">
            <a:off x="3886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Down Arrow 17"/>
          <p:cNvSpPr/>
          <p:nvPr/>
        </p:nvSpPr>
        <p:spPr>
          <a:xfrm flipV="1">
            <a:off x="5029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Down Arrow 18"/>
          <p:cNvSpPr/>
          <p:nvPr/>
        </p:nvSpPr>
        <p:spPr>
          <a:xfrm flipV="1">
            <a:off x="6096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Down Arrow 19"/>
          <p:cNvSpPr/>
          <p:nvPr/>
        </p:nvSpPr>
        <p:spPr>
          <a:xfrm flipV="1">
            <a:off x="7239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Down Arrow 20"/>
          <p:cNvSpPr/>
          <p:nvPr/>
        </p:nvSpPr>
        <p:spPr>
          <a:xfrm flipV="1">
            <a:off x="8382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p:cNvSpPr txBox="1"/>
          <p:nvPr/>
        </p:nvSpPr>
        <p:spPr>
          <a:xfrm>
            <a:off x="304800" y="2438400"/>
            <a:ext cx="5562600" cy="830997"/>
          </a:xfrm>
          <a:prstGeom prst="rect">
            <a:avLst/>
          </a:prstGeom>
          <a:noFill/>
        </p:spPr>
        <p:txBody>
          <a:bodyPr wrap="square" rtlCol="0">
            <a:spAutoFit/>
          </a:bodyPr>
          <a:lstStyle/>
          <a:p>
            <a:r>
              <a:rPr lang="en-US" sz="2000" b="1" dirty="0" smtClean="0">
                <a:latin typeface="Arial Rounded MT Bold" pitchFamily="34" charset="0"/>
              </a:rPr>
              <a:t>ADCSRA</a:t>
            </a:r>
          </a:p>
          <a:p>
            <a:r>
              <a:rPr lang="en-US" sz="2800" b="1" dirty="0" smtClean="0">
                <a:effectLst>
                  <a:outerShdw blurRad="38100" dist="38100" dir="2700000" algn="tl">
                    <a:srgbClr val="000000">
                      <a:alpha val="43137"/>
                    </a:srgbClr>
                  </a:outerShdw>
                </a:effectLst>
                <a:latin typeface="Arial Rounded MT Bold" pitchFamily="34" charset="0"/>
              </a:rPr>
              <a:t>ADMUX</a:t>
            </a:r>
          </a:p>
        </p:txBody>
      </p:sp>
      <p:graphicFrame>
        <p:nvGraphicFramePr>
          <p:cNvPr id="23" name="Table 22"/>
          <p:cNvGraphicFramePr>
            <a:graphicFrameLocks noGrp="1"/>
          </p:cNvGraphicFramePr>
          <p:nvPr>
            <p:extLst>
              <p:ext uri="{D42A27DB-BD31-4B8C-83A1-F6EECF244321}">
                <p14:modId xmlns:p14="http://schemas.microsoft.com/office/powerpoint/2010/main" xmlns="" val="388478924"/>
              </p:ext>
            </p:extLst>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REFS1</a:t>
                      </a:r>
                      <a:endParaRPr lang="en-US" dirty="0"/>
                    </a:p>
                  </a:txBody>
                  <a:tcPr/>
                </a:tc>
                <a:tc>
                  <a:txBody>
                    <a:bodyPr/>
                    <a:lstStyle/>
                    <a:p>
                      <a:pPr algn="ctr"/>
                      <a:r>
                        <a:rPr lang="en-US" dirty="0" smtClean="0"/>
                        <a:t>REFS0</a:t>
                      </a:r>
                      <a:endParaRPr lang="en-US" dirty="0"/>
                    </a:p>
                  </a:txBody>
                  <a:tcPr/>
                </a:tc>
                <a:tc>
                  <a:txBody>
                    <a:bodyPr/>
                    <a:lstStyle/>
                    <a:p>
                      <a:pPr algn="ctr"/>
                      <a:r>
                        <a:rPr lang="en-US" dirty="0" smtClean="0"/>
                        <a:t>ADLAR</a:t>
                      </a:r>
                      <a:endParaRPr lang="en-US" dirty="0"/>
                    </a:p>
                  </a:txBody>
                  <a:tcPr/>
                </a:tc>
                <a:tc>
                  <a:txBody>
                    <a:bodyPr/>
                    <a:lstStyle/>
                    <a:p>
                      <a:pPr algn="ctr"/>
                      <a:r>
                        <a:rPr lang="en-US" dirty="0" smtClean="0"/>
                        <a:t>MUX4</a:t>
                      </a:r>
                      <a:endParaRPr lang="en-US" dirty="0"/>
                    </a:p>
                  </a:txBody>
                  <a:tcPr/>
                </a:tc>
                <a:tc>
                  <a:txBody>
                    <a:bodyPr/>
                    <a:lstStyle/>
                    <a:p>
                      <a:pPr algn="ctr"/>
                      <a:r>
                        <a:rPr lang="en-US" dirty="0" smtClean="0"/>
                        <a:t>MUX3</a:t>
                      </a:r>
                      <a:endParaRPr lang="en-US" dirty="0"/>
                    </a:p>
                  </a:txBody>
                  <a:tcPr/>
                </a:tc>
                <a:tc>
                  <a:txBody>
                    <a:bodyPr/>
                    <a:lstStyle/>
                    <a:p>
                      <a:pPr algn="ctr"/>
                      <a:r>
                        <a:rPr lang="en-US" dirty="0" smtClean="0"/>
                        <a:t>MUX2</a:t>
                      </a:r>
                      <a:endParaRPr lang="en-US" dirty="0"/>
                    </a:p>
                  </a:txBody>
                  <a:tcPr/>
                </a:tc>
                <a:tc>
                  <a:txBody>
                    <a:bodyPr/>
                    <a:lstStyle/>
                    <a:p>
                      <a:pPr algn="ctr"/>
                      <a:r>
                        <a:rPr lang="en-US" dirty="0" smtClean="0"/>
                        <a:t>MUX1</a:t>
                      </a:r>
                      <a:endParaRPr lang="en-US" dirty="0"/>
                    </a:p>
                  </a:txBody>
                  <a:tcPr/>
                </a:tc>
                <a:tc>
                  <a:txBody>
                    <a:bodyPr/>
                    <a:lstStyle/>
                    <a:p>
                      <a:pPr algn="ctr"/>
                      <a:r>
                        <a:rPr lang="en-US" dirty="0" smtClean="0"/>
                        <a:t>MUX0</a:t>
                      </a:r>
                      <a:endParaRPr lang="en-US" dirty="0"/>
                    </a:p>
                  </a:txBody>
                  <a:tcPr/>
                </a:tc>
              </a:tr>
            </a:tbl>
          </a:graphicData>
        </a:graphic>
      </p:graphicFrame>
      <p:pic>
        <p:nvPicPr>
          <p:cNvPr id="24" name="Picture 23" descr="https://maxembedded.files.wordpress.com/2011/06/reference-voltage-selection.png?resize=640%2C145"/>
          <p:cNvPicPr/>
          <p:nvPr/>
        </p:nvPicPr>
        <p:blipFill>
          <a:blip r:embed="rId2" cstate="print"/>
          <a:srcRect/>
          <a:stretch>
            <a:fillRect/>
          </a:stretch>
        </p:blipFill>
        <p:spPr bwMode="auto">
          <a:xfrm>
            <a:off x="2286000" y="2209800"/>
            <a:ext cx="6705600" cy="2438400"/>
          </a:xfrm>
          <a:prstGeom prst="rect">
            <a:avLst/>
          </a:prstGeom>
          <a:noFill/>
          <a:ln w="9525">
            <a:noFill/>
            <a:miter lim="800000"/>
            <a:headEnd/>
            <a:tailEnd/>
          </a:ln>
        </p:spPr>
      </p:pic>
    </p:spTree>
    <p:extLst>
      <p:ext uri="{BB962C8B-B14F-4D97-AF65-F5344CB8AC3E}">
        <p14:creationId xmlns:p14="http://schemas.microsoft.com/office/powerpoint/2010/main" xmlns="" val="16534420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animBg="1"/>
      <p:bldP spid="20"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a:xfrm>
            <a:off x="457200" y="76200"/>
            <a:ext cx="8229600" cy="1143000"/>
          </a:xfrm>
        </p:spPr>
        <p:txBody>
          <a:bodyPr>
            <a:normAutofit fontScale="90000"/>
          </a:bodyPr>
          <a:lstStyle/>
          <a:p>
            <a:pPr eaLnBrk="1" hangingPunct="1"/>
            <a:r>
              <a:rPr lang="en-US" sz="4000" dirty="0" smtClean="0">
                <a:latin typeface="Cambria" pitchFamily="18" charset="0"/>
              </a:rPr>
              <a:t>             </a:t>
            </a:r>
            <a:br>
              <a:rPr lang="en-US" sz="4000" dirty="0" smtClean="0">
                <a:latin typeface="Cambria" pitchFamily="18" charset="0"/>
              </a:rPr>
            </a:br>
            <a:r>
              <a:rPr lang="en-US" sz="4000" dirty="0" smtClean="0">
                <a:latin typeface="Cambria" pitchFamily="18" charset="0"/>
              </a:rPr>
              <a:t/>
            </a:r>
            <a:br>
              <a:rPr lang="en-US" sz="4000" dirty="0" smtClean="0">
                <a:latin typeface="Cambria" pitchFamily="18" charset="0"/>
              </a:rPr>
            </a:br>
            <a:r>
              <a:rPr lang="en-US" sz="4000" dirty="0" smtClean="0">
                <a:latin typeface="Cambria" pitchFamily="18" charset="0"/>
              </a:rPr>
              <a:t>Serial v/s Parallel </a:t>
            </a:r>
            <a:br>
              <a:rPr lang="en-US" sz="4000" dirty="0" smtClean="0">
                <a:latin typeface="Cambria" pitchFamily="18" charset="0"/>
              </a:rPr>
            </a:br>
            <a:r>
              <a:rPr lang="en-US" sz="4000" dirty="0" smtClean="0">
                <a:latin typeface="Cambria" pitchFamily="18" charset="0"/>
              </a:rPr>
              <a:t>communication</a:t>
            </a:r>
          </a:p>
        </p:txBody>
      </p:sp>
      <p:sp>
        <p:nvSpPr>
          <p:cNvPr id="4101" name="Rectangle 3"/>
          <p:cNvSpPr>
            <a:spLocks noGrp="1" noChangeArrowheads="1"/>
          </p:cNvSpPr>
          <p:nvPr>
            <p:ph idx="1"/>
          </p:nvPr>
        </p:nvSpPr>
        <p:spPr>
          <a:xfrm>
            <a:off x="3048000" y="1401762"/>
            <a:ext cx="5638800" cy="4525963"/>
          </a:xfrm>
        </p:spPr>
        <p:txBody>
          <a:bodyPr/>
          <a:lstStyle/>
          <a:p>
            <a:pPr>
              <a:spcBef>
                <a:spcPct val="0"/>
              </a:spcBef>
              <a:buFontTx/>
              <a:buNone/>
            </a:pPr>
            <a:endParaRPr lang="en-US" sz="2000" dirty="0" smtClean="0">
              <a:latin typeface="Cambria" pitchFamily="18" charset="0"/>
            </a:endParaRPr>
          </a:p>
          <a:p>
            <a:pPr>
              <a:spcBef>
                <a:spcPct val="0"/>
              </a:spcBef>
              <a:buFontTx/>
              <a:buNone/>
            </a:pPr>
            <a:endParaRPr lang="en-US" dirty="0" smtClean="0">
              <a:latin typeface="Cambria" pitchFamily="18" charset="0"/>
            </a:endParaRPr>
          </a:p>
          <a:p>
            <a:pPr eaLnBrk="1" hangingPunct="1">
              <a:buFontTx/>
              <a:buNone/>
            </a:pPr>
            <a:endParaRPr lang="en-US" dirty="0" smtClean="0">
              <a:latin typeface="Cambria" pitchFamily="18" charset="0"/>
            </a:endParaRPr>
          </a:p>
        </p:txBody>
      </p:sp>
      <p:pic>
        <p:nvPicPr>
          <p:cNvPr id="70658" name="Picture 2" descr="http://www.quatech.com/support/figures/comfig12.gif"/>
          <p:cNvPicPr>
            <a:picLocks noChangeAspect="1" noChangeArrowheads="1"/>
          </p:cNvPicPr>
          <p:nvPr/>
        </p:nvPicPr>
        <p:blipFill>
          <a:blip r:embed="rId2" cstate="print"/>
          <a:srcRect/>
          <a:stretch>
            <a:fillRect/>
          </a:stretch>
        </p:blipFill>
        <p:spPr bwMode="auto">
          <a:xfrm>
            <a:off x="1524000" y="1858962"/>
            <a:ext cx="6248400" cy="3922395"/>
          </a:xfrm>
          <a:prstGeom prst="rect">
            <a:avLst/>
          </a:prstGeom>
          <a:noFill/>
        </p:spPr>
      </p:pic>
    </p:spTree>
    <p:extLst>
      <p:ext uri="{BB962C8B-B14F-4D97-AF65-F5344CB8AC3E}">
        <p14:creationId xmlns="" xmlns:p14="http://schemas.microsoft.com/office/powerpoint/2010/main" val="192678742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latin typeface="Constantia" pitchFamily="18" charset="0"/>
              </a:rPr>
              <a:t/>
            </a:r>
            <a:br>
              <a:rPr lang="en-US" sz="4000" dirty="0" smtClean="0">
                <a:latin typeface="Constantia" pitchFamily="18" charset="0"/>
              </a:rPr>
            </a:br>
            <a:r>
              <a:rPr lang="en-US" sz="4000" dirty="0" smtClean="0">
                <a:latin typeface="Constantia" pitchFamily="18" charset="0"/>
              </a:rPr>
              <a:t/>
            </a:r>
            <a:br>
              <a:rPr lang="en-US" sz="4000" dirty="0" smtClean="0">
                <a:latin typeface="Constantia" pitchFamily="18" charset="0"/>
              </a:rPr>
            </a:br>
            <a:r>
              <a:rPr lang="en-US" sz="4000" dirty="0" smtClean="0">
                <a:latin typeface="Constantia" pitchFamily="18" charset="0"/>
              </a:rPr>
              <a:t>Serial communication in AVR</a:t>
            </a:r>
            <a:endParaRPr lang="en-US" sz="4000" dirty="0">
              <a:latin typeface="Constantia" pitchFamily="18" charset="0"/>
            </a:endParaRPr>
          </a:p>
        </p:txBody>
      </p:sp>
      <p:sp>
        <p:nvSpPr>
          <p:cNvPr id="3" name="Content Placeholder 2"/>
          <p:cNvSpPr>
            <a:spLocks noGrp="1"/>
          </p:cNvSpPr>
          <p:nvPr>
            <p:ph idx="1"/>
          </p:nvPr>
        </p:nvSpPr>
        <p:spPr>
          <a:xfrm>
            <a:off x="457200" y="1295400"/>
            <a:ext cx="8229600" cy="4830763"/>
          </a:xfrm>
        </p:spPr>
        <p:txBody>
          <a:bodyPr>
            <a:normAutofit fontScale="70000" lnSpcReduction="20000"/>
          </a:bodyPr>
          <a:lstStyle/>
          <a:p>
            <a:pPr>
              <a:buNone/>
            </a:pPr>
            <a:r>
              <a:rPr lang="en-IN" dirty="0" smtClean="0">
                <a:latin typeface="Cambria" pitchFamily="18" charset="0"/>
              </a:rPr>
              <a:t>				     </a:t>
            </a:r>
          </a:p>
          <a:p>
            <a:pPr>
              <a:buNone/>
            </a:pPr>
            <a:r>
              <a:rPr lang="en-IN" dirty="0" smtClean="0">
                <a:latin typeface="Cambria" pitchFamily="18" charset="0"/>
              </a:rPr>
              <a:t>				 </a:t>
            </a:r>
          </a:p>
          <a:p>
            <a:pPr>
              <a:buNone/>
            </a:pPr>
            <a:r>
              <a:rPr lang="en-IN" dirty="0" smtClean="0">
                <a:latin typeface="Cambria" pitchFamily="18" charset="0"/>
              </a:rPr>
              <a:t>					USART</a:t>
            </a:r>
          </a:p>
          <a:p>
            <a:pPr>
              <a:buNone/>
            </a:pPr>
            <a:endParaRPr lang="en-IN" dirty="0" smtClean="0">
              <a:latin typeface="Cambria" pitchFamily="18" charset="0"/>
            </a:endParaRPr>
          </a:p>
          <a:p>
            <a:pPr>
              <a:buFont typeface="Wingdings" pitchFamily="2" charset="2"/>
              <a:buChar char="v"/>
            </a:pPr>
            <a:r>
              <a:rPr lang="en-US" sz="2900" dirty="0" smtClean="0">
                <a:latin typeface="Cambria" pitchFamily="18" charset="0"/>
              </a:rPr>
              <a:t>AVR microcontrollers have a dedicated hardware for serial communication; this part is called Universal Synchronous Asynchronous Receiver and Transmitter (USART). </a:t>
            </a:r>
            <a:endParaRPr lang="en-IN" sz="2900" dirty="0" smtClean="0">
              <a:latin typeface="Cambria" pitchFamily="18" charset="0"/>
            </a:endParaRPr>
          </a:p>
          <a:p>
            <a:pPr>
              <a:buFont typeface="Wingdings" pitchFamily="2" charset="2"/>
              <a:buChar char="v"/>
            </a:pPr>
            <a:r>
              <a:rPr lang="en-US" sz="2900" dirty="0" smtClean="0">
                <a:latin typeface="Cambria" pitchFamily="18" charset="0"/>
              </a:rPr>
              <a:t>You just have to supply the data to transmit and it will do the rest. </a:t>
            </a:r>
          </a:p>
          <a:p>
            <a:pPr>
              <a:buFont typeface="Wingdings" pitchFamily="2" charset="2"/>
              <a:buChar char="v"/>
            </a:pPr>
            <a:r>
              <a:rPr lang="en-US" sz="2900" dirty="0" smtClean="0">
                <a:latin typeface="Cambria" pitchFamily="18" charset="0"/>
              </a:rPr>
              <a:t>The data to be transmitted is written to one of the register of USART and USART transmits it. </a:t>
            </a:r>
          </a:p>
          <a:p>
            <a:pPr>
              <a:buFont typeface="Wingdings" pitchFamily="2" charset="2"/>
              <a:buChar char="v"/>
            </a:pPr>
            <a:r>
              <a:rPr lang="en-US" sz="2900" dirty="0" smtClean="0">
                <a:latin typeface="Cambria" pitchFamily="18" charset="0"/>
              </a:rPr>
              <a:t>Also USART automatically senses the transmission of RX line and then inputs the whole Byte and when it has the byte it informs the CPU to read the data from one of its registers.</a:t>
            </a:r>
            <a:endParaRPr lang="en-IN" sz="2900" dirty="0" smtClean="0">
              <a:latin typeface="Cambria" pitchFamily="18" charset="0"/>
            </a:endParaRPr>
          </a:p>
          <a:p>
            <a:pPr>
              <a:buNone/>
            </a:pPr>
            <a:r>
              <a:rPr lang="en-IN" dirty="0" smtClean="0">
                <a:latin typeface="Cambria" pitchFamily="18" charset="0"/>
              </a:rPr>
              <a:t> </a:t>
            </a:r>
          </a:p>
          <a:p>
            <a:pPr>
              <a:buNone/>
            </a:pPr>
            <a:endParaRPr lang="en-IN" dirty="0" smtClean="0">
              <a:latin typeface="Cambria" pitchFamily="18" charset="0"/>
            </a:endParaRPr>
          </a:p>
          <a:p>
            <a:pPr>
              <a:buNone/>
            </a:pPr>
            <a:endParaRPr lang="en-US" dirty="0"/>
          </a:p>
        </p:txBody>
      </p:sp>
    </p:spTree>
    <p:extLst>
      <p:ext uri="{BB962C8B-B14F-4D97-AF65-F5344CB8AC3E}">
        <p14:creationId xmlns="" xmlns:p14="http://schemas.microsoft.com/office/powerpoint/2010/main" val="352509532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5562600" cy="1938992"/>
          </a:xfrm>
          <a:prstGeom prst="rect">
            <a:avLst/>
          </a:prstGeom>
          <a:noFill/>
        </p:spPr>
        <p:txBody>
          <a:bodyPr wrap="square" rtlCol="0">
            <a:spAutoFit/>
          </a:bodyPr>
          <a:lstStyle/>
          <a:p>
            <a:r>
              <a:rPr lang="en-US" sz="2000" b="1" dirty="0" smtClean="0">
                <a:latin typeface="Arial Rounded MT Bold" pitchFamily="34" charset="0"/>
              </a:rPr>
              <a:t>UCSRA	</a:t>
            </a:r>
            <a:r>
              <a:rPr lang="en-US" sz="2000" b="1" dirty="0" smtClean="0">
                <a:latin typeface="Arial Rounded MT Bold" pitchFamily="34" charset="0"/>
                <a:sym typeface="Wingdings" pitchFamily="2" charset="2"/>
              </a:rPr>
              <a:t></a:t>
            </a:r>
            <a:r>
              <a:rPr lang="en-US" sz="2000" b="1" dirty="0" smtClean="0">
                <a:latin typeface="Arial Rounded MT Bold" pitchFamily="34" charset="0"/>
              </a:rPr>
              <a:t>	PORTA</a:t>
            </a:r>
          </a:p>
          <a:p>
            <a:r>
              <a:rPr lang="en-US" sz="2000" b="1" dirty="0" smtClean="0">
                <a:latin typeface="Arial Rounded MT Bold" pitchFamily="34" charset="0"/>
              </a:rPr>
              <a:t>UCSRB	</a:t>
            </a:r>
            <a:r>
              <a:rPr lang="en-US" sz="2000" b="1" dirty="0" smtClean="0">
                <a:latin typeface="Arial Rounded MT Bold" pitchFamily="34" charset="0"/>
                <a:sym typeface="Wingdings" pitchFamily="2" charset="2"/>
              </a:rPr>
              <a:t></a:t>
            </a:r>
            <a:r>
              <a:rPr lang="en-US" sz="2000" b="1" dirty="0" smtClean="0">
                <a:latin typeface="Arial Rounded MT Bold" pitchFamily="34" charset="0"/>
              </a:rPr>
              <a:t>	PORTB</a:t>
            </a:r>
          </a:p>
          <a:p>
            <a:r>
              <a:rPr lang="en-US" sz="2000" b="1" dirty="0" smtClean="0">
                <a:latin typeface="Arial Rounded MT Bold" pitchFamily="34" charset="0"/>
              </a:rPr>
              <a:t>UCSRC	</a:t>
            </a:r>
            <a:r>
              <a:rPr lang="en-US" sz="2000" b="1" dirty="0" smtClean="0">
                <a:latin typeface="Arial Rounded MT Bold" pitchFamily="34" charset="0"/>
                <a:sym typeface="Wingdings" pitchFamily="2" charset="2"/>
              </a:rPr>
              <a:t></a:t>
            </a:r>
            <a:r>
              <a:rPr lang="en-US" sz="2000" b="1" dirty="0" smtClean="0">
                <a:latin typeface="Arial Rounded MT Bold" pitchFamily="34" charset="0"/>
              </a:rPr>
              <a:t>	PORTC</a:t>
            </a:r>
          </a:p>
          <a:p>
            <a:r>
              <a:rPr lang="en-US" sz="2000" b="1" dirty="0" smtClean="0">
                <a:latin typeface="Arial Rounded MT Bold" pitchFamily="34" charset="0"/>
              </a:rPr>
              <a:t>UBRRL</a:t>
            </a:r>
          </a:p>
          <a:p>
            <a:r>
              <a:rPr lang="en-US" sz="2000" b="1" dirty="0" smtClean="0">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PB7</a:t>
                      </a:r>
                      <a:endParaRPr lang="en-US" dirty="0"/>
                    </a:p>
                  </a:txBody>
                  <a:tcPr/>
                </a:tc>
                <a:tc>
                  <a:txBody>
                    <a:bodyPr/>
                    <a:lstStyle/>
                    <a:p>
                      <a:pPr algn="ctr"/>
                      <a:r>
                        <a:rPr lang="en-US" dirty="0" smtClean="0"/>
                        <a:t>PB6</a:t>
                      </a:r>
                      <a:endParaRPr lang="en-US" dirty="0"/>
                    </a:p>
                  </a:txBody>
                  <a:tcPr/>
                </a:tc>
                <a:tc>
                  <a:txBody>
                    <a:bodyPr/>
                    <a:lstStyle/>
                    <a:p>
                      <a:pPr algn="ctr"/>
                      <a:r>
                        <a:rPr lang="en-US" dirty="0" smtClean="0"/>
                        <a:t>PB5</a:t>
                      </a:r>
                      <a:endParaRPr lang="en-US" dirty="0"/>
                    </a:p>
                  </a:txBody>
                  <a:tcPr/>
                </a:tc>
                <a:tc>
                  <a:txBody>
                    <a:bodyPr/>
                    <a:lstStyle/>
                    <a:p>
                      <a:pPr algn="ctr"/>
                      <a:r>
                        <a:rPr lang="en-US" dirty="0" smtClean="0"/>
                        <a:t>PB4</a:t>
                      </a:r>
                      <a:endParaRPr lang="en-US" dirty="0"/>
                    </a:p>
                  </a:txBody>
                  <a:tcPr/>
                </a:tc>
                <a:tc>
                  <a:txBody>
                    <a:bodyPr/>
                    <a:lstStyle/>
                    <a:p>
                      <a:pPr algn="ctr"/>
                      <a:r>
                        <a:rPr lang="en-US" dirty="0" smtClean="0"/>
                        <a:t>PB3</a:t>
                      </a:r>
                      <a:endParaRPr lang="en-US" dirty="0"/>
                    </a:p>
                  </a:txBody>
                  <a:tcPr/>
                </a:tc>
                <a:tc>
                  <a:txBody>
                    <a:bodyPr/>
                    <a:lstStyle/>
                    <a:p>
                      <a:pPr algn="ctr"/>
                      <a:r>
                        <a:rPr lang="en-US" dirty="0" smtClean="0"/>
                        <a:t>PB2</a:t>
                      </a:r>
                      <a:endParaRPr lang="en-US" dirty="0"/>
                    </a:p>
                  </a:txBody>
                  <a:tcPr/>
                </a:tc>
                <a:tc>
                  <a:txBody>
                    <a:bodyPr/>
                    <a:lstStyle/>
                    <a:p>
                      <a:pPr algn="ctr"/>
                      <a:r>
                        <a:rPr lang="en-US" dirty="0" smtClean="0"/>
                        <a:t>PB1</a:t>
                      </a:r>
                      <a:endParaRPr lang="en-US" dirty="0"/>
                    </a:p>
                  </a:txBody>
                  <a:tcPr/>
                </a:tc>
                <a:tc>
                  <a:txBody>
                    <a:bodyPr/>
                    <a:lstStyle/>
                    <a:p>
                      <a:pPr algn="ctr"/>
                      <a:r>
                        <a:rPr lang="en-US" dirty="0" smtClean="0"/>
                        <a:t>PB0</a:t>
                      </a:r>
                      <a:endParaRPr lang="en-US" dirty="0"/>
                    </a:p>
                  </a:txBody>
                  <a:tcPr/>
                </a:tc>
              </a:tr>
            </a:tbl>
          </a:graphicData>
        </a:graphic>
      </p:graphicFrame>
      <p:sp>
        <p:nvSpPr>
          <p:cNvPr id="14" name="Down Arrow 13"/>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Down Arrow 14"/>
          <p:cNvSpPr/>
          <p:nvPr/>
        </p:nvSpPr>
        <p:spPr>
          <a:xfrm flipV="1">
            <a:off x="16764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Down Arrow 15"/>
          <p:cNvSpPr/>
          <p:nvPr/>
        </p:nvSpPr>
        <p:spPr>
          <a:xfrm flipV="1">
            <a:off x="2743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Down Arrow 16"/>
          <p:cNvSpPr/>
          <p:nvPr/>
        </p:nvSpPr>
        <p:spPr>
          <a:xfrm flipV="1">
            <a:off x="3886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Down Arrow 17"/>
          <p:cNvSpPr/>
          <p:nvPr/>
        </p:nvSpPr>
        <p:spPr>
          <a:xfrm flipV="1">
            <a:off x="5029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Down Arrow 18"/>
          <p:cNvSpPr/>
          <p:nvPr/>
        </p:nvSpPr>
        <p:spPr>
          <a:xfrm flipV="1">
            <a:off x="6096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Down Arrow 19"/>
          <p:cNvSpPr/>
          <p:nvPr/>
        </p:nvSpPr>
        <p:spPr>
          <a:xfrm flipV="1">
            <a:off x="7239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Down Arrow 20"/>
          <p:cNvSpPr/>
          <p:nvPr/>
        </p:nvSpPr>
        <p:spPr>
          <a:xfrm flipV="1">
            <a:off x="8382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2895600" cy="2062103"/>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latin typeface="Arial Rounded MT Bold" pitchFamily="34" charset="0"/>
              </a:rPr>
              <a:t>UCSRA</a:t>
            </a:r>
          </a:p>
          <a:p>
            <a:r>
              <a:rPr lang="en-US" sz="2000" b="1" dirty="0" smtClean="0">
                <a:latin typeface="Arial Rounded MT Bold" pitchFamily="34" charset="0"/>
              </a:rPr>
              <a:t>UCSRB</a:t>
            </a:r>
          </a:p>
          <a:p>
            <a:r>
              <a:rPr lang="en-US" sz="2000" b="1" dirty="0" smtClean="0">
                <a:latin typeface="Arial Rounded MT Bold" pitchFamily="34" charset="0"/>
              </a:rPr>
              <a:t>UCSRC</a:t>
            </a:r>
          </a:p>
          <a:p>
            <a:r>
              <a:rPr lang="en-US" sz="2000" b="1" dirty="0" smtClean="0">
                <a:latin typeface="Arial Rounded MT Bold" pitchFamily="34" charset="0"/>
              </a:rPr>
              <a:t>UBRRL</a:t>
            </a:r>
          </a:p>
          <a:p>
            <a:r>
              <a:rPr lang="en-US" sz="2000" b="1" dirty="0" smtClean="0">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RCX</a:t>
                      </a:r>
                      <a:endParaRPr lang="en-US" dirty="0"/>
                    </a:p>
                  </a:txBody>
                  <a:tcPr/>
                </a:tc>
                <a:tc>
                  <a:txBody>
                    <a:bodyPr/>
                    <a:lstStyle/>
                    <a:p>
                      <a:pPr algn="ctr"/>
                      <a:r>
                        <a:rPr lang="en-US" dirty="0" smtClean="0"/>
                        <a:t>TXC</a:t>
                      </a:r>
                      <a:endParaRPr lang="en-US" dirty="0"/>
                    </a:p>
                  </a:txBody>
                  <a:tcPr/>
                </a:tc>
                <a:tc>
                  <a:txBody>
                    <a:bodyPr/>
                    <a:lstStyle/>
                    <a:p>
                      <a:pPr algn="ctr"/>
                      <a:r>
                        <a:rPr lang="en-US" dirty="0" smtClean="0"/>
                        <a:t>UDRE</a:t>
                      </a:r>
                      <a:endParaRPr lang="en-US" dirty="0"/>
                    </a:p>
                  </a:txBody>
                  <a:tcPr/>
                </a:tc>
                <a:tc>
                  <a:txBody>
                    <a:bodyPr/>
                    <a:lstStyle/>
                    <a:p>
                      <a:pPr algn="ctr"/>
                      <a:r>
                        <a:rPr lang="en-US" dirty="0" smtClean="0"/>
                        <a:t>FE</a:t>
                      </a:r>
                      <a:endParaRPr lang="en-US" dirty="0"/>
                    </a:p>
                  </a:txBody>
                  <a:tcPr/>
                </a:tc>
                <a:tc>
                  <a:txBody>
                    <a:bodyPr/>
                    <a:lstStyle/>
                    <a:p>
                      <a:pPr algn="ctr"/>
                      <a:r>
                        <a:rPr lang="en-US" dirty="0" smtClean="0"/>
                        <a:t>DOR</a:t>
                      </a:r>
                      <a:endParaRPr lang="en-US" dirty="0"/>
                    </a:p>
                  </a:txBody>
                  <a:tcPr/>
                </a:tc>
                <a:tc>
                  <a:txBody>
                    <a:bodyPr/>
                    <a:lstStyle/>
                    <a:p>
                      <a:pPr algn="ctr"/>
                      <a:r>
                        <a:rPr lang="en-US" dirty="0" smtClean="0"/>
                        <a:t>PE</a:t>
                      </a:r>
                      <a:endParaRPr lang="en-US" dirty="0"/>
                    </a:p>
                  </a:txBody>
                  <a:tcPr/>
                </a:tc>
                <a:tc>
                  <a:txBody>
                    <a:bodyPr/>
                    <a:lstStyle/>
                    <a:p>
                      <a:pPr algn="ctr"/>
                      <a:r>
                        <a:rPr lang="en-US" dirty="0" smtClean="0"/>
                        <a:t>U2X</a:t>
                      </a:r>
                      <a:endParaRPr lang="en-US" dirty="0"/>
                    </a:p>
                  </a:txBody>
                  <a:tcPr/>
                </a:tc>
                <a:tc>
                  <a:txBody>
                    <a:bodyPr/>
                    <a:lstStyle/>
                    <a:p>
                      <a:pPr algn="ctr"/>
                      <a:r>
                        <a:rPr lang="en-US" dirty="0" smtClean="0"/>
                        <a:t>MPCM</a:t>
                      </a:r>
                      <a:endParaRPr lang="en-US" dirty="0"/>
                    </a:p>
                  </a:txBody>
                  <a:tcPr/>
                </a:tc>
              </a:tr>
            </a:tbl>
          </a:graphicData>
        </a:graphic>
      </p:graphicFrame>
      <p:sp>
        <p:nvSpPr>
          <p:cNvPr id="6" name="Down Arrow 5"/>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Down Arrow 8"/>
          <p:cNvSpPr/>
          <p:nvPr/>
        </p:nvSpPr>
        <p:spPr>
          <a:xfrm flipV="1">
            <a:off x="2743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TextBox 9"/>
          <p:cNvSpPr txBox="1"/>
          <p:nvPr/>
        </p:nvSpPr>
        <p:spPr>
          <a:xfrm>
            <a:off x="2971800" y="2514600"/>
            <a:ext cx="5410200" cy="523220"/>
          </a:xfrm>
          <a:prstGeom prst="rect">
            <a:avLst/>
          </a:prstGeom>
          <a:noFill/>
        </p:spPr>
        <p:txBody>
          <a:bodyPr wrap="square" rtlCol="0">
            <a:spAutoFit/>
          </a:bodyPr>
          <a:lstStyle/>
          <a:p>
            <a:r>
              <a:rPr lang="en-US" sz="2800" b="1" dirty="0" smtClean="0">
                <a:latin typeface="Algerian" pitchFamily="82" charset="0"/>
              </a:rPr>
              <a:t>While(!(UCSRA&amp;(1&lt;&lt;RXC)));</a:t>
            </a:r>
            <a:endParaRPr lang="en-US" sz="2800" b="1" dirty="0">
              <a:latin typeface="Algerian" pitchFamily="82" charset="0"/>
            </a:endParaRPr>
          </a:p>
        </p:txBody>
      </p:sp>
      <p:sp>
        <p:nvSpPr>
          <p:cNvPr id="11" name="TextBox 10"/>
          <p:cNvSpPr txBox="1"/>
          <p:nvPr/>
        </p:nvSpPr>
        <p:spPr>
          <a:xfrm>
            <a:off x="2971800" y="3743980"/>
            <a:ext cx="5410200" cy="523220"/>
          </a:xfrm>
          <a:prstGeom prst="rect">
            <a:avLst/>
          </a:prstGeom>
          <a:noFill/>
        </p:spPr>
        <p:txBody>
          <a:bodyPr wrap="square" rtlCol="0">
            <a:spAutoFit/>
          </a:bodyPr>
          <a:lstStyle/>
          <a:p>
            <a:r>
              <a:rPr lang="en-US" sz="2800" b="1" dirty="0" smtClean="0">
                <a:latin typeface="Algerian" pitchFamily="82" charset="0"/>
              </a:rPr>
              <a:t>While(!(UCSRA&amp;(1&lt;&lt;</a:t>
            </a:r>
            <a:r>
              <a:rPr lang="en-US" sz="2800" b="1" dirty="0" err="1" smtClean="0">
                <a:latin typeface="Algerian" pitchFamily="82" charset="0"/>
              </a:rPr>
              <a:t>udre</a:t>
            </a:r>
            <a:r>
              <a:rPr lang="en-US" sz="2800" b="1" dirty="0" smtClean="0">
                <a:latin typeface="Algerian" pitchFamily="82" charset="0"/>
              </a:rPr>
              <a:t>)));</a:t>
            </a:r>
            <a:endParaRPr lang="en-US" sz="2800" b="1" dirty="0">
              <a:latin typeface="Algerian" pitchFamily="82" charset="0"/>
            </a:endParaRPr>
          </a:p>
        </p:txBody>
      </p:sp>
      <p:sp>
        <p:nvSpPr>
          <p:cNvPr id="12" name="TextBox 11"/>
          <p:cNvSpPr txBox="1"/>
          <p:nvPr/>
        </p:nvSpPr>
        <p:spPr>
          <a:xfrm>
            <a:off x="762000" y="4419600"/>
            <a:ext cx="304800" cy="369332"/>
          </a:xfrm>
          <a:prstGeom prst="rect">
            <a:avLst/>
          </a:prstGeom>
          <a:noFill/>
        </p:spPr>
        <p:txBody>
          <a:bodyPr wrap="square" rtlCol="0">
            <a:spAutoFit/>
          </a:bodyPr>
          <a:lstStyle/>
          <a:p>
            <a:r>
              <a:rPr lang="en-US" dirty="0" smtClean="0"/>
              <a:t>0</a:t>
            </a:r>
            <a:endParaRPr lang="en-US" dirty="0"/>
          </a:p>
        </p:txBody>
      </p:sp>
      <p:sp>
        <p:nvSpPr>
          <p:cNvPr id="13" name="TextBox 12"/>
          <p:cNvSpPr txBox="1"/>
          <p:nvPr/>
        </p:nvSpPr>
        <p:spPr>
          <a:xfrm>
            <a:off x="1143000" y="4419600"/>
            <a:ext cx="304800" cy="369332"/>
          </a:xfrm>
          <a:prstGeom prst="rect">
            <a:avLst/>
          </a:prstGeom>
          <a:noFill/>
        </p:spPr>
        <p:txBody>
          <a:bodyPr wrap="square" rtlCol="0">
            <a:spAutoFit/>
          </a:bodyPr>
          <a:lstStyle/>
          <a:p>
            <a:r>
              <a:rPr lang="en-US" dirty="0" smtClean="0"/>
              <a:t>1</a:t>
            </a:r>
            <a:endParaRPr lang="en-US" dirty="0"/>
          </a:p>
        </p:txBody>
      </p:sp>
      <p:sp>
        <p:nvSpPr>
          <p:cNvPr id="14" name="TextBox 13"/>
          <p:cNvSpPr txBox="1"/>
          <p:nvPr/>
        </p:nvSpPr>
        <p:spPr>
          <a:xfrm>
            <a:off x="1447800" y="4419600"/>
            <a:ext cx="304800" cy="369332"/>
          </a:xfrm>
          <a:prstGeom prst="rect">
            <a:avLst/>
          </a:prstGeom>
          <a:noFill/>
        </p:spPr>
        <p:txBody>
          <a:bodyPr wrap="square" rtlCol="0">
            <a:spAutoFit/>
          </a:bodyPr>
          <a:lstStyle/>
          <a:p>
            <a:r>
              <a:rPr lang="en-US" dirty="0" smtClean="0"/>
              <a:t>0</a:t>
            </a:r>
            <a:endParaRPr lang="en-US" dirty="0"/>
          </a:p>
        </p:txBody>
      </p:sp>
      <p:sp>
        <p:nvSpPr>
          <p:cNvPr id="15" name="TextBox 14"/>
          <p:cNvSpPr txBox="1"/>
          <p:nvPr/>
        </p:nvSpPr>
        <p:spPr>
          <a:xfrm>
            <a:off x="1752600" y="4419600"/>
            <a:ext cx="304800" cy="369332"/>
          </a:xfrm>
          <a:prstGeom prst="rect">
            <a:avLst/>
          </a:prstGeom>
          <a:noFill/>
        </p:spPr>
        <p:txBody>
          <a:bodyPr wrap="square" rtlCol="0">
            <a:spAutoFit/>
          </a:bodyPr>
          <a:lstStyle/>
          <a:p>
            <a:r>
              <a:rPr lang="en-US" dirty="0" smtClean="0"/>
              <a:t>0</a:t>
            </a:r>
            <a:endParaRPr lang="en-US" dirty="0"/>
          </a:p>
        </p:txBody>
      </p:sp>
      <p:sp>
        <p:nvSpPr>
          <p:cNvPr id="16" name="TextBox 15"/>
          <p:cNvSpPr txBox="1"/>
          <p:nvPr/>
        </p:nvSpPr>
        <p:spPr>
          <a:xfrm>
            <a:off x="2057400" y="4419600"/>
            <a:ext cx="304800" cy="369332"/>
          </a:xfrm>
          <a:prstGeom prst="rect">
            <a:avLst/>
          </a:prstGeom>
          <a:noFill/>
        </p:spPr>
        <p:txBody>
          <a:bodyPr wrap="square" rtlCol="0">
            <a:spAutoFit/>
          </a:bodyPr>
          <a:lstStyle/>
          <a:p>
            <a:r>
              <a:rPr lang="en-US" dirty="0" smtClean="0"/>
              <a:t>0</a:t>
            </a:r>
            <a:endParaRPr lang="en-US" dirty="0"/>
          </a:p>
        </p:txBody>
      </p:sp>
      <p:sp>
        <p:nvSpPr>
          <p:cNvPr id="17" name="TextBox 16"/>
          <p:cNvSpPr txBox="1"/>
          <p:nvPr/>
        </p:nvSpPr>
        <p:spPr>
          <a:xfrm>
            <a:off x="2438400" y="4419600"/>
            <a:ext cx="304800" cy="369332"/>
          </a:xfrm>
          <a:prstGeom prst="rect">
            <a:avLst/>
          </a:prstGeom>
          <a:noFill/>
        </p:spPr>
        <p:txBody>
          <a:bodyPr wrap="square" rtlCol="0">
            <a:spAutoFit/>
          </a:bodyPr>
          <a:lstStyle/>
          <a:p>
            <a:r>
              <a:rPr lang="en-US" dirty="0" smtClean="0"/>
              <a:t>0</a:t>
            </a:r>
            <a:endParaRPr lang="en-US" dirty="0"/>
          </a:p>
        </p:txBody>
      </p:sp>
      <p:sp>
        <p:nvSpPr>
          <p:cNvPr id="18" name="TextBox 17"/>
          <p:cNvSpPr txBox="1"/>
          <p:nvPr/>
        </p:nvSpPr>
        <p:spPr>
          <a:xfrm>
            <a:off x="2743200" y="4419600"/>
            <a:ext cx="304800" cy="369332"/>
          </a:xfrm>
          <a:prstGeom prst="rect">
            <a:avLst/>
          </a:prstGeom>
          <a:noFill/>
        </p:spPr>
        <p:txBody>
          <a:bodyPr wrap="square" rtlCol="0">
            <a:spAutoFit/>
          </a:bodyPr>
          <a:lstStyle/>
          <a:p>
            <a:r>
              <a:rPr lang="en-US" dirty="0" smtClean="0"/>
              <a:t>0</a:t>
            </a:r>
            <a:endParaRPr lang="en-US" dirty="0"/>
          </a:p>
        </p:txBody>
      </p:sp>
      <p:sp>
        <p:nvSpPr>
          <p:cNvPr id="19" name="TextBox 18"/>
          <p:cNvSpPr txBox="1"/>
          <p:nvPr/>
        </p:nvSpPr>
        <p:spPr>
          <a:xfrm>
            <a:off x="3124200" y="4419600"/>
            <a:ext cx="304800" cy="369332"/>
          </a:xfrm>
          <a:prstGeom prst="rect">
            <a:avLst/>
          </a:prstGeom>
          <a:noFill/>
        </p:spPr>
        <p:txBody>
          <a:bodyPr wrap="square" rtlCol="0">
            <a:spAutoFit/>
          </a:bodyPr>
          <a:lstStyle/>
          <a:p>
            <a:r>
              <a:rPr lang="en-US" dirty="0" smtClean="0"/>
              <a:t>1</a:t>
            </a:r>
            <a:endParaRPr lang="en-US" dirty="0"/>
          </a:p>
        </p:txBody>
      </p:sp>
      <p:sp>
        <p:nvSpPr>
          <p:cNvPr id="20" name="TextBox 19"/>
          <p:cNvSpPr txBox="1"/>
          <p:nvPr/>
        </p:nvSpPr>
        <p:spPr>
          <a:xfrm>
            <a:off x="3276600" y="2971800"/>
            <a:ext cx="990600" cy="830997"/>
          </a:xfrm>
          <a:prstGeom prst="rect">
            <a:avLst/>
          </a:prstGeom>
          <a:noFill/>
        </p:spPr>
        <p:txBody>
          <a:bodyPr wrap="square" rtlCol="0">
            <a:spAutoFit/>
          </a:bodyPr>
          <a:lstStyle/>
          <a:p>
            <a:r>
              <a:rPr lang="en-US" sz="4800" b="1" dirty="0" smtClean="0"/>
              <a:t>‘A’</a:t>
            </a:r>
            <a:endParaRPr lang="en-US" sz="4800" b="1" dirty="0"/>
          </a:p>
        </p:txBody>
      </p:sp>
      <p:sp>
        <p:nvSpPr>
          <p:cNvPr id="21" name="TextBox 20"/>
          <p:cNvSpPr txBox="1"/>
          <p:nvPr/>
        </p:nvSpPr>
        <p:spPr>
          <a:xfrm>
            <a:off x="4419600" y="3124200"/>
            <a:ext cx="4419600" cy="646331"/>
          </a:xfrm>
          <a:prstGeom prst="rect">
            <a:avLst/>
          </a:prstGeom>
          <a:noFill/>
        </p:spPr>
        <p:txBody>
          <a:bodyPr wrap="square" rtlCol="0">
            <a:spAutoFit/>
          </a:bodyPr>
          <a:lstStyle/>
          <a:p>
            <a:r>
              <a:rPr lang="en-US" sz="3600" b="1" dirty="0" smtClean="0"/>
              <a:t>0x41	= 0b01000001</a:t>
            </a:r>
            <a:endParaRPr lang="en-US" sz="3600" b="1" dirty="0"/>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8" presetClass="entr" presetSubtype="16" fill="hold" nodeType="with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diamond(in)">
                                      <p:cBhvr>
                                        <p:cTn id="20" dur="20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checkerboard(across)">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21">
                                            <p:txEl>
                                              <p:pRg st="0" end="0"/>
                                            </p:txEl>
                                          </p:spTgt>
                                        </p:tgtEl>
                                        <p:attrNameLst>
                                          <p:attrName>style.visibility</p:attrName>
                                        </p:attrNameLst>
                                      </p:cBhvr>
                                      <p:to>
                                        <p:strVal val="visible"/>
                                      </p:to>
                                    </p:set>
                                    <p:anim calcmode="lin" valueType="num">
                                      <p:cBhvr>
                                        <p:cTn id="30"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21">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fill="hold"/>
                                        <p:tgtEl>
                                          <p:spTgt spid="14"/>
                                        </p:tgtEl>
                                        <p:attrNameLst>
                                          <p:attrName>ppt_x</p:attrName>
                                        </p:attrNameLst>
                                      </p:cBhvr>
                                      <p:tavLst>
                                        <p:tav tm="0">
                                          <p:val>
                                            <p:strVal val="#ppt_x"/>
                                          </p:val>
                                        </p:tav>
                                        <p:tav tm="100000">
                                          <p:val>
                                            <p:strVal val="#ppt_x"/>
                                          </p:val>
                                        </p:tav>
                                      </p:tavLst>
                                    </p:anim>
                                    <p:anim calcmode="lin" valueType="num">
                                      <p:cBhvr additive="base">
                                        <p:cTn id="4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5">
                                            <p:txEl>
                                              <p:pRg st="0" end="0"/>
                                            </p:txEl>
                                          </p:spTgt>
                                        </p:tgtEl>
                                        <p:attrNameLst>
                                          <p:attrName>style.visibility</p:attrName>
                                        </p:attrNameLst>
                                      </p:cBhvr>
                                      <p:to>
                                        <p:strVal val="visible"/>
                                      </p:to>
                                    </p:set>
                                    <p:anim calcmode="lin" valueType="num">
                                      <p:cBhvr additive="base">
                                        <p:cTn id="54"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500" fill="hold"/>
                                        <p:tgtEl>
                                          <p:spTgt spid="16"/>
                                        </p:tgtEl>
                                        <p:attrNameLst>
                                          <p:attrName>ppt_x</p:attrName>
                                        </p:attrNameLst>
                                      </p:cBhvr>
                                      <p:tavLst>
                                        <p:tav tm="0">
                                          <p:val>
                                            <p:strVal val="#ppt_x"/>
                                          </p:val>
                                        </p:tav>
                                        <p:tav tm="100000">
                                          <p:val>
                                            <p:strVal val="#ppt_x"/>
                                          </p:val>
                                        </p:tav>
                                      </p:tavLst>
                                    </p:anim>
                                    <p:anim calcmode="lin" valueType="num">
                                      <p:cBhvr additive="base">
                                        <p:cTn id="6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additive="base">
                                        <p:cTn id="72" dur="500" fill="hold"/>
                                        <p:tgtEl>
                                          <p:spTgt spid="18"/>
                                        </p:tgtEl>
                                        <p:attrNameLst>
                                          <p:attrName>ppt_x</p:attrName>
                                        </p:attrNameLst>
                                      </p:cBhvr>
                                      <p:tavLst>
                                        <p:tav tm="0">
                                          <p:val>
                                            <p:strVal val="#ppt_x"/>
                                          </p:val>
                                        </p:tav>
                                        <p:tav tm="100000">
                                          <p:val>
                                            <p:strVal val="#ppt_x"/>
                                          </p:val>
                                        </p:tav>
                                      </p:tavLst>
                                    </p:anim>
                                    <p:anim calcmode="lin" valueType="num">
                                      <p:cBhvr additive="base">
                                        <p:cTn id="7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fill="hold"/>
                                        <p:tgtEl>
                                          <p:spTgt spid="19"/>
                                        </p:tgtEl>
                                        <p:attrNameLst>
                                          <p:attrName>ppt_x</p:attrName>
                                        </p:attrNameLst>
                                      </p:cBhvr>
                                      <p:tavLst>
                                        <p:tav tm="0">
                                          <p:val>
                                            <p:strVal val="#ppt_x"/>
                                          </p:val>
                                        </p:tav>
                                        <p:tav tm="100000">
                                          <p:val>
                                            <p:strVal val="#ppt_x"/>
                                          </p:val>
                                        </p:tav>
                                      </p:tavLst>
                                    </p:anim>
                                    <p:anim calcmode="lin" valueType="num">
                                      <p:cBhvr additive="base">
                                        <p:cTn id="7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p:bldP spid="12" grpId="0"/>
      <p:bldP spid="13" grpId="0"/>
      <p:bldP spid="14" grpId="0"/>
      <p:bldP spid="16" grpId="0"/>
      <p:bldP spid="17" grpId="0"/>
      <p:bldP spid="18" grpId="0"/>
      <p:bldP spid="19" grpId="0"/>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2895600" cy="2062103"/>
          </a:xfrm>
          <a:prstGeom prst="rect">
            <a:avLst/>
          </a:prstGeom>
          <a:noFill/>
        </p:spPr>
        <p:txBody>
          <a:bodyPr wrap="square" rtlCol="0">
            <a:spAutoFit/>
          </a:bodyPr>
          <a:lstStyle/>
          <a:p>
            <a:r>
              <a:rPr lang="en-US" sz="2000" b="1" dirty="0" smtClean="0">
                <a:latin typeface="Arial Rounded MT Bold" pitchFamily="34" charset="0"/>
              </a:rPr>
              <a:t>UCSRA</a:t>
            </a:r>
          </a:p>
          <a:p>
            <a:r>
              <a:rPr lang="en-US" sz="2800" b="1" dirty="0" smtClean="0">
                <a:effectLst>
                  <a:outerShdw blurRad="38100" dist="38100" dir="2700000" algn="tl">
                    <a:srgbClr val="000000">
                      <a:alpha val="43137"/>
                    </a:srgbClr>
                  </a:outerShdw>
                </a:effectLst>
                <a:latin typeface="Arial Rounded MT Bold" pitchFamily="34" charset="0"/>
              </a:rPr>
              <a:t>UCSRB</a:t>
            </a:r>
          </a:p>
          <a:p>
            <a:r>
              <a:rPr lang="en-US" sz="2000" b="1" dirty="0" smtClean="0">
                <a:latin typeface="Arial Rounded MT Bold" pitchFamily="34" charset="0"/>
              </a:rPr>
              <a:t>UCSRC</a:t>
            </a:r>
          </a:p>
          <a:p>
            <a:r>
              <a:rPr lang="en-US" sz="2000" b="1" dirty="0" smtClean="0">
                <a:latin typeface="Arial Rounded MT Bold" pitchFamily="34" charset="0"/>
              </a:rPr>
              <a:t>UBRRL</a:t>
            </a:r>
          </a:p>
          <a:p>
            <a:r>
              <a:rPr lang="en-US" sz="2000" b="1" dirty="0" smtClean="0">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RXCIE</a:t>
                      </a:r>
                      <a:endParaRPr lang="en-US" dirty="0"/>
                    </a:p>
                  </a:txBody>
                  <a:tcPr/>
                </a:tc>
                <a:tc>
                  <a:txBody>
                    <a:bodyPr/>
                    <a:lstStyle/>
                    <a:p>
                      <a:pPr algn="ctr"/>
                      <a:r>
                        <a:rPr lang="en-US" dirty="0" smtClean="0"/>
                        <a:t>TXCIE</a:t>
                      </a:r>
                      <a:endParaRPr lang="en-US" dirty="0"/>
                    </a:p>
                  </a:txBody>
                  <a:tcPr/>
                </a:tc>
                <a:tc>
                  <a:txBody>
                    <a:bodyPr/>
                    <a:lstStyle/>
                    <a:p>
                      <a:pPr algn="ctr"/>
                      <a:r>
                        <a:rPr lang="en-US" dirty="0" smtClean="0"/>
                        <a:t>UDRIE</a:t>
                      </a:r>
                      <a:endParaRPr lang="en-US" dirty="0"/>
                    </a:p>
                  </a:txBody>
                  <a:tcPr/>
                </a:tc>
                <a:tc>
                  <a:txBody>
                    <a:bodyPr/>
                    <a:lstStyle/>
                    <a:p>
                      <a:pPr algn="ctr"/>
                      <a:r>
                        <a:rPr lang="en-US" dirty="0" smtClean="0"/>
                        <a:t>RXEN</a:t>
                      </a:r>
                      <a:endParaRPr lang="en-US" dirty="0"/>
                    </a:p>
                  </a:txBody>
                  <a:tcPr/>
                </a:tc>
                <a:tc>
                  <a:txBody>
                    <a:bodyPr/>
                    <a:lstStyle/>
                    <a:p>
                      <a:pPr algn="ctr"/>
                      <a:r>
                        <a:rPr lang="en-US" dirty="0" smtClean="0"/>
                        <a:t>TXEN</a:t>
                      </a:r>
                      <a:endParaRPr lang="en-US" dirty="0"/>
                    </a:p>
                  </a:txBody>
                  <a:tcPr/>
                </a:tc>
                <a:tc>
                  <a:txBody>
                    <a:bodyPr/>
                    <a:lstStyle/>
                    <a:p>
                      <a:pPr algn="ctr"/>
                      <a:r>
                        <a:rPr lang="en-US" dirty="0" smtClean="0"/>
                        <a:t>UCSZ2</a:t>
                      </a:r>
                      <a:endParaRPr lang="en-US" dirty="0"/>
                    </a:p>
                  </a:txBody>
                  <a:tcPr/>
                </a:tc>
                <a:tc>
                  <a:txBody>
                    <a:bodyPr/>
                    <a:lstStyle/>
                    <a:p>
                      <a:pPr algn="ctr"/>
                      <a:r>
                        <a:rPr lang="en-US" dirty="0" smtClean="0"/>
                        <a:t>RXB8</a:t>
                      </a:r>
                      <a:endParaRPr lang="en-US" dirty="0"/>
                    </a:p>
                  </a:txBody>
                  <a:tcPr/>
                </a:tc>
                <a:tc>
                  <a:txBody>
                    <a:bodyPr/>
                    <a:lstStyle/>
                    <a:p>
                      <a:pPr algn="ctr"/>
                      <a:r>
                        <a:rPr lang="en-US" dirty="0" smtClean="0"/>
                        <a:t>TXB8</a:t>
                      </a:r>
                      <a:endParaRPr lang="en-US" dirty="0"/>
                    </a:p>
                  </a:txBody>
                  <a:tcPr/>
                </a:tc>
              </a:tr>
            </a:tbl>
          </a:graphicData>
        </a:graphic>
      </p:graphicFrame>
      <p:sp>
        <p:nvSpPr>
          <p:cNvPr id="6" name="Down Arrow 5"/>
          <p:cNvSpPr/>
          <p:nvPr/>
        </p:nvSpPr>
        <p:spPr>
          <a:xfrm flipV="1">
            <a:off x="3886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Down Arrow 8"/>
          <p:cNvSpPr/>
          <p:nvPr/>
        </p:nvSpPr>
        <p:spPr>
          <a:xfrm flipV="1">
            <a:off x="5029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2895600" cy="2062103"/>
          </a:xfrm>
          <a:prstGeom prst="rect">
            <a:avLst/>
          </a:prstGeom>
          <a:noFill/>
        </p:spPr>
        <p:txBody>
          <a:bodyPr wrap="square" rtlCol="0">
            <a:spAutoFit/>
          </a:bodyPr>
          <a:lstStyle/>
          <a:p>
            <a:r>
              <a:rPr lang="en-US" sz="2000" b="1" dirty="0" smtClean="0">
                <a:latin typeface="Arial Rounded MT Bold" pitchFamily="34" charset="0"/>
              </a:rPr>
              <a:t>UCSRA</a:t>
            </a:r>
          </a:p>
          <a:p>
            <a:r>
              <a:rPr lang="en-US" sz="2000" b="1" dirty="0" smtClean="0">
                <a:latin typeface="Arial Rounded MT Bold" pitchFamily="34" charset="0"/>
              </a:rPr>
              <a:t>UCSRB</a:t>
            </a:r>
          </a:p>
          <a:p>
            <a:r>
              <a:rPr lang="en-US" sz="2800" b="1" dirty="0" smtClean="0">
                <a:effectLst>
                  <a:outerShdw blurRad="38100" dist="38100" dir="2700000" algn="tl">
                    <a:srgbClr val="000000">
                      <a:alpha val="43137"/>
                    </a:srgbClr>
                  </a:outerShdw>
                </a:effectLst>
                <a:latin typeface="Arial Rounded MT Bold" pitchFamily="34" charset="0"/>
              </a:rPr>
              <a:t>UCSRC</a:t>
            </a:r>
          </a:p>
          <a:p>
            <a:r>
              <a:rPr lang="en-US" sz="2000" b="1" dirty="0" smtClean="0">
                <a:latin typeface="Arial Rounded MT Bold" pitchFamily="34" charset="0"/>
              </a:rPr>
              <a:t>UBRRL</a:t>
            </a:r>
          </a:p>
          <a:p>
            <a:r>
              <a:rPr lang="en-US" sz="2000" b="1" dirty="0" smtClean="0">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URSEL</a:t>
                      </a:r>
                      <a:endParaRPr lang="en-US" dirty="0"/>
                    </a:p>
                  </a:txBody>
                  <a:tcPr/>
                </a:tc>
                <a:tc>
                  <a:txBody>
                    <a:bodyPr/>
                    <a:lstStyle/>
                    <a:p>
                      <a:pPr algn="ctr"/>
                      <a:r>
                        <a:rPr lang="en-US" dirty="0" smtClean="0"/>
                        <a:t>UMSEL</a:t>
                      </a:r>
                      <a:endParaRPr lang="en-US" dirty="0"/>
                    </a:p>
                  </a:txBody>
                  <a:tcPr/>
                </a:tc>
                <a:tc>
                  <a:txBody>
                    <a:bodyPr/>
                    <a:lstStyle/>
                    <a:p>
                      <a:pPr algn="ctr"/>
                      <a:r>
                        <a:rPr lang="en-US" dirty="0" smtClean="0"/>
                        <a:t>UPM1</a:t>
                      </a:r>
                      <a:endParaRPr lang="en-US" dirty="0"/>
                    </a:p>
                  </a:txBody>
                  <a:tcPr/>
                </a:tc>
                <a:tc>
                  <a:txBody>
                    <a:bodyPr/>
                    <a:lstStyle/>
                    <a:p>
                      <a:pPr algn="ctr"/>
                      <a:r>
                        <a:rPr lang="en-US" dirty="0" smtClean="0"/>
                        <a:t>UPM0</a:t>
                      </a:r>
                      <a:endParaRPr lang="en-US" dirty="0"/>
                    </a:p>
                  </a:txBody>
                  <a:tcPr/>
                </a:tc>
                <a:tc>
                  <a:txBody>
                    <a:bodyPr/>
                    <a:lstStyle/>
                    <a:p>
                      <a:pPr algn="ctr"/>
                      <a:r>
                        <a:rPr lang="en-US" dirty="0" smtClean="0"/>
                        <a:t>USBS</a:t>
                      </a:r>
                      <a:endParaRPr lang="en-US" dirty="0"/>
                    </a:p>
                  </a:txBody>
                  <a:tcPr/>
                </a:tc>
                <a:tc>
                  <a:txBody>
                    <a:bodyPr/>
                    <a:lstStyle/>
                    <a:p>
                      <a:pPr algn="ctr"/>
                      <a:r>
                        <a:rPr lang="en-US" dirty="0" smtClean="0"/>
                        <a:t>UCSZ1</a:t>
                      </a:r>
                      <a:endParaRPr lang="en-US" dirty="0"/>
                    </a:p>
                  </a:txBody>
                  <a:tcPr/>
                </a:tc>
                <a:tc>
                  <a:txBody>
                    <a:bodyPr/>
                    <a:lstStyle/>
                    <a:p>
                      <a:pPr algn="ctr"/>
                      <a:r>
                        <a:rPr lang="en-US" dirty="0" smtClean="0"/>
                        <a:t>UCSZ0</a:t>
                      </a:r>
                      <a:endParaRPr lang="en-US" dirty="0"/>
                    </a:p>
                  </a:txBody>
                  <a:tcPr/>
                </a:tc>
                <a:tc>
                  <a:txBody>
                    <a:bodyPr/>
                    <a:lstStyle/>
                    <a:p>
                      <a:pPr algn="ctr"/>
                      <a:r>
                        <a:rPr lang="en-US" dirty="0" smtClean="0"/>
                        <a:t>UCPOL</a:t>
                      </a:r>
                      <a:endParaRPr lang="en-US" dirty="0"/>
                    </a:p>
                  </a:txBody>
                  <a:tcPr/>
                </a:tc>
              </a:tr>
            </a:tbl>
          </a:graphicData>
        </a:graphic>
      </p:graphicFrame>
      <p:sp>
        <p:nvSpPr>
          <p:cNvPr id="6" name="Down Arrow 5"/>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Down Arrow 8"/>
          <p:cNvSpPr/>
          <p:nvPr/>
        </p:nvSpPr>
        <p:spPr>
          <a:xfrm flipV="1">
            <a:off x="6096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Down Arrow 9"/>
          <p:cNvSpPr/>
          <p:nvPr/>
        </p:nvSpPr>
        <p:spPr>
          <a:xfrm flipV="1">
            <a:off x="7239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10"/>
          <p:cNvPicPr/>
          <p:nvPr/>
        </p:nvPicPr>
        <p:blipFill>
          <a:blip r:embed="rId2" cstate="print"/>
          <a:srcRect/>
          <a:stretch>
            <a:fillRect/>
          </a:stretch>
        </p:blipFill>
        <p:spPr bwMode="auto">
          <a:xfrm>
            <a:off x="1828800" y="2057400"/>
            <a:ext cx="7315200" cy="3276600"/>
          </a:xfrm>
          <a:prstGeom prst="rect">
            <a:avLst/>
          </a:prstGeom>
          <a:noFill/>
          <a:ln w="9525">
            <a:noFill/>
            <a:miter lim="800000"/>
            <a:headEnd/>
            <a:tailEnd/>
          </a:ln>
        </p:spPr>
      </p:pic>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2895600" cy="2062103"/>
          </a:xfrm>
          <a:prstGeom prst="rect">
            <a:avLst/>
          </a:prstGeom>
          <a:noFill/>
        </p:spPr>
        <p:txBody>
          <a:bodyPr wrap="square" rtlCol="0">
            <a:spAutoFit/>
          </a:bodyPr>
          <a:lstStyle/>
          <a:p>
            <a:r>
              <a:rPr lang="en-US" sz="2000" b="1" dirty="0" smtClean="0">
                <a:latin typeface="Arial Rounded MT Bold" pitchFamily="34" charset="0"/>
              </a:rPr>
              <a:t>UCSRA</a:t>
            </a:r>
          </a:p>
          <a:p>
            <a:r>
              <a:rPr lang="en-US" sz="2000" b="1" dirty="0" smtClean="0">
                <a:latin typeface="Arial Rounded MT Bold" pitchFamily="34" charset="0"/>
              </a:rPr>
              <a:t>UCSRB</a:t>
            </a:r>
          </a:p>
          <a:p>
            <a:r>
              <a:rPr lang="en-US" sz="2000" b="1" dirty="0" smtClean="0">
                <a:latin typeface="Arial Rounded MT Bold" pitchFamily="34" charset="0"/>
              </a:rPr>
              <a:t>UCSRC</a:t>
            </a:r>
          </a:p>
          <a:p>
            <a:r>
              <a:rPr lang="en-US" sz="2800" b="1" dirty="0" smtClean="0">
                <a:effectLst>
                  <a:outerShdw blurRad="38100" dist="38100" dir="2700000" algn="tl">
                    <a:srgbClr val="000000">
                      <a:alpha val="43137"/>
                    </a:srgbClr>
                  </a:outerShdw>
                </a:effectLst>
                <a:latin typeface="Arial Rounded MT Bold" pitchFamily="34" charset="0"/>
              </a:rPr>
              <a:t>UBRRL</a:t>
            </a:r>
          </a:p>
          <a:p>
            <a:r>
              <a:rPr lang="en-US" sz="2000" b="1" dirty="0" smtClean="0">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20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2" cstate="print"/>
          <a:stretch>
            <a:fillRect/>
          </a:stretch>
        </p:blipFill>
        <p:spPr bwMode="auto">
          <a:xfrm>
            <a:off x="3429000" y="2590800"/>
            <a:ext cx="4419600" cy="993757"/>
          </a:xfrm>
          <a:prstGeom prst="rect">
            <a:avLst/>
          </a:prstGeom>
          <a:noFill/>
          <a:ln>
            <a:noFill/>
          </a:ln>
        </p:spPr>
      </p:pic>
      <p:sp>
        <p:nvSpPr>
          <p:cNvPr id="20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29000" y="3886200"/>
            <a:ext cx="4343400" cy="1162318"/>
          </a:xfrm>
          <a:prstGeom prst="rect">
            <a:avLst/>
          </a:prstGeom>
          <a:noFill/>
        </p:spPr>
      </p:pic>
      <p:sp>
        <p:nvSpPr>
          <p:cNvPr id="10" name="Oval 9"/>
          <p:cNvSpPr/>
          <p:nvPr/>
        </p:nvSpPr>
        <p:spPr>
          <a:xfrm>
            <a:off x="6553200" y="2895600"/>
            <a:ext cx="609600" cy="838200"/>
          </a:xfrm>
          <a:prstGeom prst="ellipse">
            <a:avLst/>
          </a:prstGeom>
          <a:noFill/>
          <a:ln>
            <a:solidFill>
              <a:srgbClr val="FF000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blinds(horizontal)">
                                      <p:cBhvr>
                                        <p:cTn id="7" dur="5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ox(i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Effect transition="in" filter="box(in)">
                                      <p:cBhvr>
                                        <p:cTn id="17"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USART</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2895600" cy="2062103"/>
          </a:xfrm>
          <a:prstGeom prst="rect">
            <a:avLst/>
          </a:prstGeom>
          <a:noFill/>
        </p:spPr>
        <p:txBody>
          <a:bodyPr wrap="square" rtlCol="0">
            <a:spAutoFit/>
          </a:bodyPr>
          <a:lstStyle/>
          <a:p>
            <a:r>
              <a:rPr lang="en-US" sz="2000" b="1" dirty="0" smtClean="0">
                <a:latin typeface="Arial Rounded MT Bold" pitchFamily="34" charset="0"/>
              </a:rPr>
              <a:t>UCSRA</a:t>
            </a:r>
          </a:p>
          <a:p>
            <a:r>
              <a:rPr lang="en-US" sz="2000" b="1" dirty="0" smtClean="0">
                <a:latin typeface="Arial Rounded MT Bold" pitchFamily="34" charset="0"/>
              </a:rPr>
              <a:t>UCSRB</a:t>
            </a:r>
          </a:p>
          <a:p>
            <a:r>
              <a:rPr lang="en-US" sz="2000" b="1" dirty="0" smtClean="0">
                <a:latin typeface="Arial Rounded MT Bold" pitchFamily="34" charset="0"/>
              </a:rPr>
              <a:t>UCSRC</a:t>
            </a:r>
          </a:p>
          <a:p>
            <a:r>
              <a:rPr lang="en-US" sz="2000" b="1" dirty="0" smtClean="0">
                <a:latin typeface="Arial Rounded MT Bold" pitchFamily="34" charset="0"/>
              </a:rPr>
              <a:t>UBRRL</a:t>
            </a:r>
          </a:p>
          <a:p>
            <a:r>
              <a:rPr lang="en-US" sz="2800" b="1" dirty="0" smtClean="0">
                <a:effectLst>
                  <a:outerShdw blurRad="38100" dist="38100" dir="2700000" algn="tl">
                    <a:srgbClr val="000000">
                      <a:alpha val="43137"/>
                    </a:srgbClr>
                  </a:outerShdw>
                </a:effectLst>
                <a:latin typeface="Arial Rounded MT Bold" pitchFamily="34" charset="0"/>
              </a:rPr>
              <a:t>UDR</a:t>
            </a:r>
          </a:p>
          <a:p>
            <a:endParaRPr lang="en-US" sz="2000" b="1" dirty="0">
              <a:latin typeface="Arial Rounded MT Bold" pitchFamily="34" charset="0"/>
            </a:endParaRP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9" name="TextBox 8"/>
          <p:cNvSpPr txBox="1"/>
          <p:nvPr/>
        </p:nvSpPr>
        <p:spPr>
          <a:xfrm>
            <a:off x="3733800" y="3200400"/>
            <a:ext cx="1066800" cy="830997"/>
          </a:xfrm>
          <a:prstGeom prst="rect">
            <a:avLst/>
          </a:prstGeom>
          <a:noFill/>
        </p:spPr>
        <p:txBody>
          <a:bodyPr wrap="square" rtlCol="0">
            <a:spAutoFit/>
          </a:bodyPr>
          <a:lstStyle/>
          <a:p>
            <a:r>
              <a:rPr lang="en-US" sz="4800" b="1" dirty="0" smtClean="0"/>
              <a:t>‘A’</a:t>
            </a:r>
            <a:endParaRPr lang="en-US" sz="4800" b="1" dirty="0"/>
          </a:p>
        </p:txBody>
      </p:sp>
      <p:sp>
        <p:nvSpPr>
          <p:cNvPr id="10" name="Right Arrow 9"/>
          <p:cNvSpPr/>
          <p:nvPr/>
        </p:nvSpPr>
        <p:spPr>
          <a:xfrm>
            <a:off x="3429000" y="3581400"/>
            <a:ext cx="1752600" cy="990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0" presetClass="exit" presetSubtype="0" fill="hold" grpId="1" nodeType="clickEffect">
                                  <p:stCondLst>
                                    <p:cond delay="0"/>
                                  </p:stCondLst>
                                  <p:childTnLst>
                                    <p:animEffect transition="out" filter="fade">
                                      <p:cBhvr>
                                        <p:cTn id="17" dur="800" accel="100000">
                                          <p:stCondLst>
                                            <p:cond delay="200"/>
                                          </p:stCondLst>
                                        </p:cTn>
                                        <p:tgtEl>
                                          <p:spTgt spid="9"/>
                                        </p:tgtEl>
                                      </p:cBhvr>
                                    </p:animEffect>
                                    <p:anim calcmode="lin" valueType="num">
                                      <p:cBhvr>
                                        <p:cTn id="18" dur="800" accel="100000">
                                          <p:stCondLst>
                                            <p:cond delay="200"/>
                                          </p:stCondLst>
                                        </p:cTn>
                                        <p:tgtEl>
                                          <p:spTgt spid="9"/>
                                        </p:tgtEl>
                                        <p:attrNameLst>
                                          <p:attrName>style.rotation</p:attrName>
                                        </p:attrNameLst>
                                      </p:cBhvr>
                                      <p:tavLst>
                                        <p:tav tm="0">
                                          <p:val>
                                            <p:fltVal val="0"/>
                                          </p:val>
                                        </p:tav>
                                        <p:tav tm="100000">
                                          <p:val>
                                            <p:fltVal val="-90"/>
                                          </p:val>
                                        </p:tav>
                                      </p:tavLst>
                                    </p:anim>
                                    <p:anim calcmode="lin" valueType="num">
                                      <p:cBhvr>
                                        <p:cTn id="19" dur="200" decel="100000"/>
                                        <p:tgtEl>
                                          <p:spTgt spid="9"/>
                                        </p:tgtEl>
                                        <p:attrNameLst>
                                          <p:attrName>ppt_x</p:attrName>
                                        </p:attrNameLst>
                                      </p:cBhvr>
                                      <p:tavLst>
                                        <p:tav tm="0">
                                          <p:val>
                                            <p:strVal val="ppt_x"/>
                                          </p:val>
                                        </p:tav>
                                        <p:tav tm="100000">
                                          <p:val>
                                            <p:strVal val="ppt_x-0.05"/>
                                          </p:val>
                                        </p:tav>
                                      </p:tavLst>
                                    </p:anim>
                                    <p:anim calcmode="lin" valueType="num">
                                      <p:cBhvr>
                                        <p:cTn id="20" dur="200" decel="100000"/>
                                        <p:tgtEl>
                                          <p:spTgt spid="9"/>
                                        </p:tgtEl>
                                        <p:attrNameLst>
                                          <p:attrName>ppt_y</p:attrName>
                                        </p:attrNameLst>
                                      </p:cBhvr>
                                      <p:tavLst>
                                        <p:tav tm="0">
                                          <p:val>
                                            <p:strVal val="ppt_y"/>
                                          </p:val>
                                        </p:tav>
                                        <p:tav tm="100000">
                                          <p:val>
                                            <p:strVal val="ppt_y+0.1"/>
                                          </p:val>
                                        </p:tav>
                                      </p:tavLst>
                                    </p:anim>
                                    <p:anim calcmode="lin" valueType="num">
                                      <p:cBhvr>
                                        <p:cTn id="21" dur="800" accel="100000">
                                          <p:stCondLst>
                                            <p:cond delay="200"/>
                                          </p:stCondLst>
                                        </p:cTn>
                                        <p:tgtEl>
                                          <p:spTgt spid="9"/>
                                        </p:tgtEl>
                                        <p:attrNameLst>
                                          <p:attrName>ppt_x</p:attrName>
                                        </p:attrNameLst>
                                      </p:cBhvr>
                                      <p:tavLst>
                                        <p:tav tm="0">
                                          <p:val>
                                            <p:strVal val="ppt_x"/>
                                          </p:val>
                                        </p:tav>
                                        <p:tav tm="100000">
                                          <p:val>
                                            <p:strVal val="ppt_x+0.4+0.05"/>
                                          </p:val>
                                        </p:tav>
                                      </p:tavLst>
                                    </p:anim>
                                    <p:anim calcmode="lin" valueType="num">
                                      <p:cBhvr>
                                        <p:cTn id="22" dur="800" accel="100000">
                                          <p:stCondLst>
                                            <p:cond delay="200"/>
                                          </p:stCondLst>
                                        </p:cTn>
                                        <p:tgtEl>
                                          <p:spTgt spid="9"/>
                                        </p:tgtEl>
                                        <p:attrNameLst>
                                          <p:attrName>ppt_y</p:attrName>
                                        </p:attrNameLst>
                                      </p:cBhvr>
                                      <p:tavLst>
                                        <p:tav tm="0">
                                          <p:val>
                                            <p:strVal val="ppt_y"/>
                                          </p:val>
                                        </p:tav>
                                        <p:tav tm="100000">
                                          <p:val>
                                            <p:strVal val="ppt_y-0.4-0.1"/>
                                          </p:val>
                                        </p:tav>
                                      </p:tavLst>
                                    </p:anim>
                                    <p:set>
                                      <p:cBhvr>
                                        <p:cTn id="23" dur="1" fill="hold">
                                          <p:stCondLst>
                                            <p:cond delay="999"/>
                                          </p:stCondLst>
                                        </p:cTn>
                                        <p:tgtEl>
                                          <p:spTgt spid="9"/>
                                        </p:tgtEl>
                                        <p:attrNameLst>
                                          <p:attrName>style.visibility</p:attrName>
                                        </p:attrNameLst>
                                      </p:cBhvr>
                                      <p:to>
                                        <p:strVal val="hidden"/>
                                      </p:to>
                                    </p:set>
                                  </p:childTnLst>
                                </p:cTn>
                              </p:par>
                              <p:par>
                                <p:cTn id="24" presetID="30" presetClass="exit" presetSubtype="0" fill="hold" grpId="0" nodeType="withEffect">
                                  <p:stCondLst>
                                    <p:cond delay="0"/>
                                  </p:stCondLst>
                                  <p:childTnLst>
                                    <p:animEffect transition="out" filter="fade">
                                      <p:cBhvr>
                                        <p:cTn id="25" dur="800" accel="100000">
                                          <p:stCondLst>
                                            <p:cond delay="200"/>
                                          </p:stCondLst>
                                        </p:cTn>
                                        <p:tgtEl>
                                          <p:spTgt spid="10"/>
                                        </p:tgtEl>
                                      </p:cBhvr>
                                    </p:animEffect>
                                    <p:anim calcmode="lin" valueType="num">
                                      <p:cBhvr>
                                        <p:cTn id="26" dur="800" accel="100000">
                                          <p:stCondLst>
                                            <p:cond delay="200"/>
                                          </p:stCondLst>
                                        </p:cTn>
                                        <p:tgtEl>
                                          <p:spTgt spid="10"/>
                                        </p:tgtEl>
                                        <p:attrNameLst>
                                          <p:attrName>style.rotation</p:attrName>
                                        </p:attrNameLst>
                                      </p:cBhvr>
                                      <p:tavLst>
                                        <p:tav tm="0">
                                          <p:val>
                                            <p:fltVal val="0"/>
                                          </p:val>
                                        </p:tav>
                                        <p:tav tm="100000">
                                          <p:val>
                                            <p:fltVal val="-90"/>
                                          </p:val>
                                        </p:tav>
                                      </p:tavLst>
                                    </p:anim>
                                    <p:anim calcmode="lin" valueType="num">
                                      <p:cBhvr>
                                        <p:cTn id="27" dur="200" decel="100000"/>
                                        <p:tgtEl>
                                          <p:spTgt spid="10"/>
                                        </p:tgtEl>
                                        <p:attrNameLst>
                                          <p:attrName>ppt_x</p:attrName>
                                        </p:attrNameLst>
                                      </p:cBhvr>
                                      <p:tavLst>
                                        <p:tav tm="0">
                                          <p:val>
                                            <p:strVal val="ppt_x"/>
                                          </p:val>
                                        </p:tav>
                                        <p:tav tm="100000">
                                          <p:val>
                                            <p:strVal val="ppt_x-0.05"/>
                                          </p:val>
                                        </p:tav>
                                      </p:tavLst>
                                    </p:anim>
                                    <p:anim calcmode="lin" valueType="num">
                                      <p:cBhvr>
                                        <p:cTn id="28" dur="200" decel="100000"/>
                                        <p:tgtEl>
                                          <p:spTgt spid="10"/>
                                        </p:tgtEl>
                                        <p:attrNameLst>
                                          <p:attrName>ppt_y</p:attrName>
                                        </p:attrNameLst>
                                      </p:cBhvr>
                                      <p:tavLst>
                                        <p:tav tm="0">
                                          <p:val>
                                            <p:strVal val="ppt_y"/>
                                          </p:val>
                                        </p:tav>
                                        <p:tav tm="100000">
                                          <p:val>
                                            <p:strVal val="ppt_y+0.1"/>
                                          </p:val>
                                        </p:tav>
                                      </p:tavLst>
                                    </p:anim>
                                    <p:anim calcmode="lin" valueType="num">
                                      <p:cBhvr>
                                        <p:cTn id="29" dur="800" accel="100000">
                                          <p:stCondLst>
                                            <p:cond delay="200"/>
                                          </p:stCondLst>
                                        </p:cTn>
                                        <p:tgtEl>
                                          <p:spTgt spid="10"/>
                                        </p:tgtEl>
                                        <p:attrNameLst>
                                          <p:attrName>ppt_x</p:attrName>
                                        </p:attrNameLst>
                                      </p:cBhvr>
                                      <p:tavLst>
                                        <p:tav tm="0">
                                          <p:val>
                                            <p:strVal val="ppt_x"/>
                                          </p:val>
                                        </p:tav>
                                        <p:tav tm="100000">
                                          <p:val>
                                            <p:strVal val="ppt_x+0.4+0.05"/>
                                          </p:val>
                                        </p:tav>
                                      </p:tavLst>
                                    </p:anim>
                                    <p:anim calcmode="lin" valueType="num">
                                      <p:cBhvr>
                                        <p:cTn id="30" dur="800" accel="100000">
                                          <p:stCondLst>
                                            <p:cond delay="200"/>
                                          </p:stCondLst>
                                        </p:cTn>
                                        <p:tgtEl>
                                          <p:spTgt spid="10"/>
                                        </p:tgtEl>
                                        <p:attrNameLst>
                                          <p:attrName>ppt_y</p:attrName>
                                        </p:attrNameLst>
                                      </p:cBhvr>
                                      <p:tavLst>
                                        <p:tav tm="0">
                                          <p:val>
                                            <p:strVal val="ppt_y"/>
                                          </p:val>
                                        </p:tav>
                                        <p:tav tm="100000">
                                          <p:val>
                                            <p:strVal val="ppt_y-0.4-0.1"/>
                                          </p:val>
                                        </p:tav>
                                      </p:tavLst>
                                    </p:anim>
                                    <p:set>
                                      <p:cBhvr>
                                        <p:cTn id="31"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animBg="1"/>
      <p:bldP spid="10"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latin typeface="Cambria" pitchFamily="18" charset="0"/>
              </a:rPr>
              <a:t/>
            </a:r>
            <a:br>
              <a:rPr lang="en-US" sz="3600" dirty="0" smtClean="0">
                <a:latin typeface="Cambria" pitchFamily="18" charset="0"/>
              </a:rPr>
            </a:br>
            <a:r>
              <a:rPr lang="en-US" sz="3600" dirty="0" smtClean="0">
                <a:latin typeface="Cambria" pitchFamily="18" charset="0"/>
              </a:rPr>
              <a:t>Baud Rate and Bit Rate</a:t>
            </a:r>
            <a:endParaRPr lang="en-IN" sz="3600" dirty="0">
              <a:latin typeface="Cambria" pitchFamily="18" charset="0"/>
            </a:endParaRPr>
          </a:p>
        </p:txBody>
      </p:sp>
      <p:sp>
        <p:nvSpPr>
          <p:cNvPr id="3" name="Content Placeholder 2"/>
          <p:cNvSpPr>
            <a:spLocks noGrp="1"/>
          </p:cNvSpPr>
          <p:nvPr>
            <p:ph idx="1"/>
          </p:nvPr>
        </p:nvSpPr>
        <p:spPr>
          <a:xfrm>
            <a:off x="1907704" y="1556792"/>
            <a:ext cx="5194920" cy="4525963"/>
          </a:xfrm>
        </p:spPr>
        <p:txBody>
          <a:bodyPr>
            <a:normAutofit/>
          </a:bodyPr>
          <a:lstStyle/>
          <a:p>
            <a:pPr>
              <a:buFont typeface="Wingdings" pitchFamily="2" charset="2"/>
              <a:buChar char="v"/>
            </a:pPr>
            <a:r>
              <a:rPr lang="en-US" sz="2000" dirty="0" smtClean="0">
                <a:latin typeface="Cambria" pitchFamily="18" charset="0"/>
              </a:rPr>
              <a:t>Baud rate is the number of signal change in one second.</a:t>
            </a:r>
          </a:p>
          <a:p>
            <a:pPr>
              <a:buFont typeface="Wingdings" pitchFamily="2" charset="2"/>
              <a:buChar char="v"/>
            </a:pPr>
            <a:r>
              <a:rPr lang="en-US" sz="2000" dirty="0" smtClean="0">
                <a:latin typeface="Cambria" pitchFamily="18" charset="0"/>
              </a:rPr>
              <a:t>Bit Rate is the number of data bits transmitted in one second.</a:t>
            </a:r>
          </a:p>
          <a:p>
            <a:pPr>
              <a:buFont typeface="Wingdings" pitchFamily="2" charset="2"/>
              <a:buChar char="v"/>
            </a:pPr>
            <a:r>
              <a:rPr lang="en-US" sz="2000" dirty="0" smtClean="0">
                <a:latin typeface="Cambria" pitchFamily="18" charset="0"/>
              </a:rPr>
              <a:t>Both of them has the same unit ‘bits/second’.</a:t>
            </a:r>
          </a:p>
          <a:p>
            <a:pPr>
              <a:buFont typeface="Wingdings" pitchFamily="2" charset="2"/>
              <a:buChar char="v"/>
            </a:pPr>
            <a:r>
              <a:rPr lang="en-US" sz="2000" dirty="0" smtClean="0">
                <a:latin typeface="Cambria" pitchFamily="18" charset="0"/>
              </a:rPr>
              <a:t>Baud rate is determined by the number of bits in one frame while bit rate is determined by the number of data its in that frame.</a:t>
            </a:r>
          </a:p>
          <a:p>
            <a:pPr>
              <a:buFont typeface="Wingdings" pitchFamily="2" charset="2"/>
              <a:buChar char="v"/>
            </a:pPr>
            <a:r>
              <a:rPr lang="en-US" sz="2000" dirty="0" smtClean="0">
                <a:latin typeface="Cambria" pitchFamily="18" charset="0"/>
              </a:rPr>
              <a:t>Atmega16 support five different data sizes 5,6,7,8 and 9 bits.</a:t>
            </a:r>
            <a:endParaRPr lang="en-IN" sz="2000" dirty="0">
              <a:latin typeface="Cambria" pitchFamily="18" charset="0"/>
            </a:endParaRPr>
          </a:p>
        </p:txBody>
      </p:sp>
    </p:spTree>
    <p:extLst>
      <p:ext uri="{BB962C8B-B14F-4D97-AF65-F5344CB8AC3E}">
        <p14:creationId xmlns="" xmlns:p14="http://schemas.microsoft.com/office/powerpoint/2010/main" val="82750081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2" action="ppaction://hlinkfile"/>
              </a:rPr>
              <a:t>Internet of Things</a:t>
            </a:r>
            <a:endParaRPr lang="en-US" dirty="0"/>
          </a:p>
        </p:txBody>
      </p:sp>
      <p:sp>
        <p:nvSpPr>
          <p:cNvPr id="5" name="Content Placeholder 4"/>
          <p:cNvSpPr>
            <a:spLocks noGrp="1"/>
          </p:cNvSpPr>
          <p:nvPr>
            <p:ph idx="1"/>
          </p:nvPr>
        </p:nvSpPr>
        <p:spPr/>
        <p:txBody>
          <a:bodyPr/>
          <a:lstStyle/>
          <a:p>
            <a:pPr>
              <a:buNone/>
            </a:pPr>
            <a:endParaRPr lang="en-US" dirty="0" smtClean="0"/>
          </a:p>
          <a:p>
            <a:pPr>
              <a:buNone/>
            </a:pPr>
            <a:endParaRPr lang="en-US" dirty="0" smtClean="0"/>
          </a:p>
          <a:p>
            <a:r>
              <a:rPr lang="en-US" dirty="0" smtClean="0"/>
              <a:t>SHOPPING MALL</a:t>
            </a:r>
          </a:p>
          <a:p>
            <a:r>
              <a:rPr lang="en-US" dirty="0" smtClean="0"/>
              <a:t>TOLLGATE</a:t>
            </a:r>
          </a:p>
          <a:p>
            <a:r>
              <a:rPr lang="en-US" dirty="0" smtClean="0"/>
              <a:t>AGRICULTURE AND ANIMALS</a:t>
            </a:r>
          </a:p>
          <a:p>
            <a:r>
              <a:rPr lang="en-US" dirty="0" smtClean="0"/>
              <a:t>Power PLANTS</a:t>
            </a:r>
          </a:p>
          <a:p>
            <a:endParaRPr lang="en-US" dirty="0" smtClean="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mbria" pitchFamily="18" charset="0"/>
              </a:rPr>
              <a:t>RS232</a:t>
            </a:r>
            <a:endParaRPr lang="en-IN" sz="3600" dirty="0">
              <a:latin typeface="Cambria" pitchFamily="18" charset="0"/>
            </a:endParaRPr>
          </a:p>
        </p:txBody>
      </p:sp>
      <p:sp>
        <p:nvSpPr>
          <p:cNvPr id="3" name="Content Placeholder 2"/>
          <p:cNvSpPr>
            <a:spLocks noGrp="1"/>
          </p:cNvSpPr>
          <p:nvPr>
            <p:ph idx="1"/>
          </p:nvPr>
        </p:nvSpPr>
        <p:spPr>
          <a:xfrm>
            <a:off x="381000" y="1295400"/>
            <a:ext cx="6203032" cy="4525963"/>
          </a:xfrm>
        </p:spPr>
        <p:txBody>
          <a:bodyPr>
            <a:noAutofit/>
          </a:bodyPr>
          <a:lstStyle/>
          <a:p>
            <a:pPr>
              <a:buFont typeface="Wingdings" pitchFamily="2" charset="2"/>
              <a:buChar char="v"/>
            </a:pPr>
            <a:r>
              <a:rPr lang="en-US" sz="1800" dirty="0">
                <a:latin typeface="Cambria" pitchFamily="18" charset="0"/>
              </a:rPr>
              <a:t>In Rs 232 there are two data lines RX and TX. </a:t>
            </a:r>
          </a:p>
          <a:p>
            <a:pPr>
              <a:buFont typeface="Wingdings" pitchFamily="2" charset="2"/>
              <a:buChar char="v"/>
            </a:pPr>
            <a:r>
              <a:rPr lang="en-US" sz="1800" dirty="0" smtClean="0">
                <a:latin typeface="Cambria" pitchFamily="18" charset="0"/>
              </a:rPr>
              <a:t>TX  to Transmit the data.</a:t>
            </a:r>
            <a:endParaRPr lang="en-US" sz="1800" dirty="0">
              <a:latin typeface="Cambria" pitchFamily="18" charset="0"/>
            </a:endParaRPr>
          </a:p>
          <a:p>
            <a:pPr>
              <a:buFont typeface="Wingdings" pitchFamily="2" charset="2"/>
              <a:buChar char="v"/>
            </a:pPr>
            <a:r>
              <a:rPr lang="en-US" sz="1800" dirty="0" smtClean="0">
                <a:latin typeface="Cambria" pitchFamily="18" charset="0"/>
              </a:rPr>
              <a:t>RX  to Receive the data.</a:t>
            </a:r>
            <a:endParaRPr lang="en-IN" sz="1800" dirty="0" smtClean="0">
              <a:latin typeface="Cambria" pitchFamily="18" charset="0"/>
            </a:endParaRPr>
          </a:p>
          <a:p>
            <a:pPr>
              <a:buFont typeface="Wingdings" pitchFamily="2" charset="2"/>
              <a:buChar char="v"/>
            </a:pPr>
            <a:r>
              <a:rPr lang="en-US" sz="1800" dirty="0" smtClean="0">
                <a:latin typeface="Cambria" pitchFamily="18" charset="0"/>
              </a:rPr>
              <a:t>We </a:t>
            </a:r>
            <a:r>
              <a:rPr lang="en-US" sz="1800" dirty="0">
                <a:latin typeface="Cambria" pitchFamily="18" charset="0"/>
              </a:rPr>
              <a:t>know that </a:t>
            </a:r>
            <a:r>
              <a:rPr lang="en-US" sz="1800" dirty="0" smtClean="0">
                <a:latin typeface="Cambria" pitchFamily="18" charset="0"/>
              </a:rPr>
              <a:t>a</a:t>
            </a:r>
          </a:p>
          <a:p>
            <a:pPr>
              <a:buNone/>
            </a:pPr>
            <a:r>
              <a:rPr lang="en-US" sz="1800" dirty="0" smtClean="0">
                <a:latin typeface="Cambria" pitchFamily="18" charset="0"/>
              </a:rPr>
              <a:t>	 </a:t>
            </a:r>
            <a:r>
              <a:rPr lang="en-US" sz="1800" dirty="0">
                <a:latin typeface="Cambria" pitchFamily="18" charset="0"/>
              </a:rPr>
              <a:t>HIGH = </a:t>
            </a:r>
            <a:r>
              <a:rPr lang="en-US" sz="1800" b="1" dirty="0">
                <a:latin typeface="Cambria" pitchFamily="18" charset="0"/>
              </a:rPr>
              <a:t>+5</a:t>
            </a:r>
            <a:r>
              <a:rPr lang="en-US" sz="1800" dirty="0">
                <a:latin typeface="Cambria" pitchFamily="18" charset="0"/>
              </a:rPr>
              <a:t>V </a:t>
            </a:r>
            <a:r>
              <a:rPr lang="en-US" sz="1800" dirty="0" smtClean="0">
                <a:latin typeface="Cambria" pitchFamily="18" charset="0"/>
              </a:rPr>
              <a:t> and     LOW</a:t>
            </a:r>
            <a:r>
              <a:rPr lang="en-US" sz="1800" dirty="0">
                <a:latin typeface="Cambria" pitchFamily="18" charset="0"/>
              </a:rPr>
              <a:t>= </a:t>
            </a:r>
            <a:r>
              <a:rPr lang="en-US" sz="1800" b="1" dirty="0">
                <a:latin typeface="Cambria" pitchFamily="18" charset="0"/>
              </a:rPr>
              <a:t>0</a:t>
            </a:r>
            <a:r>
              <a:rPr lang="en-US" sz="1800" dirty="0">
                <a:latin typeface="Cambria" pitchFamily="18" charset="0"/>
              </a:rPr>
              <a:t>V in </a:t>
            </a:r>
            <a:r>
              <a:rPr lang="en-US" sz="1800" dirty="0" smtClean="0">
                <a:latin typeface="Cambria" pitchFamily="18" charset="0"/>
              </a:rPr>
              <a:t>	    </a:t>
            </a:r>
            <a:r>
              <a:rPr lang="en-US" sz="1800" b="1" dirty="0" smtClean="0">
                <a:latin typeface="Cambria" pitchFamily="18" charset="0"/>
              </a:rPr>
              <a:t>TTL/MCU </a:t>
            </a:r>
          </a:p>
          <a:p>
            <a:pPr>
              <a:buNone/>
            </a:pPr>
            <a:r>
              <a:rPr lang="en-US" sz="1800" dirty="0" smtClean="0">
                <a:latin typeface="Cambria" pitchFamily="18" charset="0"/>
              </a:rPr>
              <a:t>	 HIGH</a:t>
            </a:r>
            <a:r>
              <a:rPr lang="en-US" sz="1800" dirty="0">
                <a:latin typeface="Cambria" pitchFamily="18" charset="0"/>
              </a:rPr>
              <a:t>= </a:t>
            </a:r>
            <a:r>
              <a:rPr lang="en-US" sz="1800" dirty="0" smtClean="0">
                <a:latin typeface="Cambria" pitchFamily="18" charset="0"/>
              </a:rPr>
              <a:t> </a:t>
            </a:r>
            <a:r>
              <a:rPr lang="en-US" sz="1800" b="1" dirty="0" smtClean="0">
                <a:latin typeface="Cambria" pitchFamily="18" charset="0"/>
              </a:rPr>
              <a:t>-</a:t>
            </a:r>
            <a:r>
              <a:rPr lang="en-US" sz="1800" b="1" dirty="0">
                <a:latin typeface="Cambria" pitchFamily="18" charset="0"/>
              </a:rPr>
              <a:t>12</a:t>
            </a:r>
            <a:r>
              <a:rPr lang="en-US" sz="1800" dirty="0">
                <a:latin typeface="Cambria" pitchFamily="18" charset="0"/>
              </a:rPr>
              <a:t>V and </a:t>
            </a:r>
            <a:r>
              <a:rPr lang="en-US" sz="1800" dirty="0" smtClean="0">
                <a:latin typeface="Cambria" pitchFamily="18" charset="0"/>
              </a:rPr>
              <a:t>     </a:t>
            </a:r>
            <a:r>
              <a:rPr lang="en-US" sz="1800" dirty="0">
                <a:latin typeface="Cambria" pitchFamily="18" charset="0"/>
              </a:rPr>
              <a:t>LOW =</a:t>
            </a:r>
            <a:r>
              <a:rPr lang="en-US" sz="1800" b="1" dirty="0">
                <a:latin typeface="Cambria" pitchFamily="18" charset="0"/>
              </a:rPr>
              <a:t>+</a:t>
            </a:r>
            <a:r>
              <a:rPr lang="en-US" sz="1800" b="1" dirty="0" smtClean="0">
                <a:latin typeface="Cambria" pitchFamily="18" charset="0"/>
              </a:rPr>
              <a:t>12</a:t>
            </a:r>
            <a:r>
              <a:rPr lang="en-US" sz="1800" dirty="0" smtClean="0">
                <a:latin typeface="Cambria" pitchFamily="18" charset="0"/>
              </a:rPr>
              <a:t>V. 	    </a:t>
            </a:r>
            <a:r>
              <a:rPr lang="en-US" sz="1800" b="1" dirty="0" smtClean="0">
                <a:latin typeface="Cambria" pitchFamily="18" charset="0"/>
              </a:rPr>
              <a:t>RS232 </a:t>
            </a:r>
          </a:p>
          <a:p>
            <a:pPr>
              <a:buNone/>
            </a:pPr>
            <a:endParaRPr lang="en-US" sz="1800" dirty="0">
              <a:latin typeface="Cambria" pitchFamily="18" charset="0"/>
            </a:endParaRPr>
          </a:p>
          <a:p>
            <a:pPr>
              <a:buFont typeface="Wingdings" pitchFamily="2" charset="2"/>
              <a:buChar char="v"/>
            </a:pPr>
            <a:r>
              <a:rPr lang="en-US" sz="1800" dirty="0" smtClean="0">
                <a:latin typeface="Cambria" pitchFamily="18" charset="0"/>
              </a:rPr>
              <a:t>So we need line driver IC MAX232.</a:t>
            </a:r>
          </a:p>
          <a:p>
            <a:pPr>
              <a:buNone/>
            </a:pPr>
            <a:r>
              <a:rPr lang="en-IN" sz="1800" dirty="0" smtClean="0">
                <a:latin typeface="Cambria" pitchFamily="18" charset="0"/>
              </a:rPr>
              <a:t>	</a:t>
            </a:r>
            <a:endParaRPr lang="en-IN" sz="1800" dirty="0">
              <a:latin typeface="Cambria" pitchFamily="18" charset="0"/>
            </a:endParaRPr>
          </a:p>
        </p:txBody>
      </p:sp>
      <p:pic>
        <p:nvPicPr>
          <p:cNvPr id="19458" name="Picture 2" descr="Image result for USB TO TTL"/>
          <p:cNvPicPr>
            <a:picLocks noChangeAspect="1" noChangeArrowheads="1"/>
          </p:cNvPicPr>
          <p:nvPr/>
        </p:nvPicPr>
        <p:blipFill>
          <a:blip r:embed="rId3" cstate="print"/>
          <a:srcRect/>
          <a:stretch>
            <a:fillRect/>
          </a:stretch>
        </p:blipFill>
        <p:spPr bwMode="auto">
          <a:xfrm>
            <a:off x="5181600" y="2362200"/>
            <a:ext cx="3962400" cy="3962400"/>
          </a:xfrm>
          <a:prstGeom prst="rect">
            <a:avLst/>
          </a:prstGeom>
          <a:ln>
            <a:noFill/>
          </a:ln>
          <a:effectLst>
            <a:softEdge rad="112500"/>
          </a:effectLst>
        </p:spPr>
      </p:pic>
    </p:spTree>
    <p:extLst>
      <p:ext uri="{BB962C8B-B14F-4D97-AF65-F5344CB8AC3E}">
        <p14:creationId xmlns="" xmlns:p14="http://schemas.microsoft.com/office/powerpoint/2010/main" val="12581759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229600" cy="1143000"/>
          </a:xfrm>
        </p:spPr>
        <p:txBody>
          <a:bodyPr>
            <a:normAutofit/>
          </a:bodyPr>
          <a:lstStyle/>
          <a:p>
            <a:r>
              <a:rPr lang="en-US" sz="4000" dirty="0" smtClean="0">
                <a:latin typeface="Constantia" pitchFamily="18" charset="0"/>
              </a:rPr>
              <a:t>Connection with AVR</a:t>
            </a:r>
            <a:endParaRPr lang="en-US" sz="4000" dirty="0">
              <a:latin typeface="Constantia" pitchFamily="18" charset="0"/>
            </a:endParaRPr>
          </a:p>
        </p:txBody>
      </p:sp>
      <p:sp>
        <p:nvSpPr>
          <p:cNvPr id="3" name="Content Placeholder 2"/>
          <p:cNvSpPr>
            <a:spLocks noGrp="1"/>
          </p:cNvSpPr>
          <p:nvPr>
            <p:ph idx="1"/>
          </p:nvPr>
        </p:nvSpPr>
        <p:spPr>
          <a:xfrm>
            <a:off x="457200" y="1524000"/>
            <a:ext cx="8229600" cy="4525963"/>
          </a:xfrm>
        </p:spPr>
        <p:txBody>
          <a:bodyPr/>
          <a:lstStyle/>
          <a:p>
            <a:pPr>
              <a:buNone/>
            </a:pPr>
            <a:r>
              <a:rPr lang="en-US" dirty="0" smtClean="0"/>
              <a:t> </a:t>
            </a:r>
            <a:endParaRPr lang="en-US" dirty="0"/>
          </a:p>
        </p:txBody>
      </p:sp>
      <p:pic>
        <p:nvPicPr>
          <p:cNvPr id="18434" name="Picture 2" descr="Image result for rx tx interface"/>
          <p:cNvPicPr>
            <a:picLocks noChangeAspect="1" noChangeArrowheads="1"/>
          </p:cNvPicPr>
          <p:nvPr/>
        </p:nvPicPr>
        <p:blipFill>
          <a:blip r:embed="rId2" cstate="print"/>
          <a:srcRect/>
          <a:stretch>
            <a:fillRect/>
          </a:stretch>
        </p:blipFill>
        <p:spPr bwMode="auto">
          <a:xfrm>
            <a:off x="533400" y="1295400"/>
            <a:ext cx="8229600" cy="4992067"/>
          </a:xfrm>
          <a:prstGeom prst="rect">
            <a:avLst/>
          </a:prstGeom>
          <a:ln>
            <a:noFill/>
          </a:ln>
          <a:effectLst>
            <a:softEdge rad="112500"/>
          </a:effectLst>
        </p:spPr>
      </p:pic>
    </p:spTree>
    <p:extLst>
      <p:ext uri="{BB962C8B-B14F-4D97-AF65-F5344CB8AC3E}">
        <p14:creationId xmlns="" xmlns:p14="http://schemas.microsoft.com/office/powerpoint/2010/main" val="117390153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3600" dirty="0" smtClean="0">
                <a:latin typeface="Cambria" pitchFamily="18" charset="0"/>
              </a:rPr>
              <a:t/>
            </a:r>
            <a:br>
              <a:rPr lang="en-IN" sz="3600" dirty="0" smtClean="0">
                <a:latin typeface="Cambria" pitchFamily="18" charset="0"/>
              </a:rPr>
            </a:br>
            <a:r>
              <a:rPr lang="en-IN" sz="3600" dirty="0" smtClean="0">
                <a:latin typeface="Cambria" pitchFamily="18" charset="0"/>
              </a:rPr>
              <a:t/>
            </a:r>
            <a:br>
              <a:rPr lang="en-IN" sz="3600" dirty="0" smtClean="0">
                <a:latin typeface="Cambria" pitchFamily="18" charset="0"/>
              </a:rPr>
            </a:br>
            <a:r>
              <a:rPr lang="en-IN" sz="3600" dirty="0" smtClean="0">
                <a:latin typeface="Cambria" pitchFamily="18" charset="0"/>
              </a:rPr>
              <a:t>Exercises to do</a:t>
            </a:r>
            <a:endParaRPr lang="en-IN" sz="3600" dirty="0">
              <a:latin typeface="Cambria" pitchFamily="18" charset="0"/>
            </a:endParaRPr>
          </a:p>
        </p:txBody>
      </p:sp>
      <p:sp>
        <p:nvSpPr>
          <p:cNvPr id="3" name="Content Placeholder 2"/>
          <p:cNvSpPr>
            <a:spLocks noGrp="1"/>
          </p:cNvSpPr>
          <p:nvPr>
            <p:ph idx="1"/>
          </p:nvPr>
        </p:nvSpPr>
        <p:spPr>
          <a:xfrm>
            <a:off x="1763688" y="1412776"/>
            <a:ext cx="6203032" cy="4525963"/>
          </a:xfrm>
        </p:spPr>
        <p:txBody>
          <a:bodyPr>
            <a:noAutofit/>
          </a:bodyPr>
          <a:lstStyle/>
          <a:p>
            <a:pPr>
              <a:buNone/>
            </a:pPr>
            <a:endParaRPr lang="en-IN" sz="1800" dirty="0" smtClean="0">
              <a:latin typeface="Cambria" pitchFamily="18" charset="0"/>
              <a:sym typeface="Wingdings" pitchFamily="2" charset="2"/>
            </a:endParaRPr>
          </a:p>
          <a:p>
            <a:pPr>
              <a:buNone/>
            </a:pPr>
            <a:r>
              <a:rPr lang="en-IN" sz="1800" dirty="0" smtClean="0">
                <a:latin typeface="Cambria" pitchFamily="18" charset="0"/>
                <a:sym typeface="Wingdings" pitchFamily="2" charset="2"/>
              </a:rPr>
              <a:t> </a:t>
            </a:r>
          </a:p>
          <a:p>
            <a:pPr>
              <a:buNone/>
            </a:pPr>
            <a:endParaRPr lang="en-IN" sz="1800" dirty="0" smtClean="0">
              <a:latin typeface="Cambria" pitchFamily="18" charset="0"/>
              <a:sym typeface="Wingdings" pitchFamily="2" charset="2"/>
            </a:endParaRPr>
          </a:p>
          <a:p>
            <a:pPr>
              <a:buNone/>
            </a:pPr>
            <a:r>
              <a:rPr lang="en-IN" sz="1800" dirty="0" smtClean="0">
                <a:latin typeface="Cambria" pitchFamily="18" charset="0"/>
                <a:sym typeface="Wingdings" pitchFamily="2" charset="2"/>
              </a:rPr>
              <a:t>	LED blinking.(through keyboard.)</a:t>
            </a:r>
            <a:endParaRPr lang="en-IN" sz="1800" dirty="0" smtClean="0">
              <a:latin typeface="Cambria" pitchFamily="18" charset="0"/>
            </a:endParaRPr>
          </a:p>
          <a:p>
            <a:pPr>
              <a:buFont typeface="Wingdings"/>
              <a:buChar char="à"/>
            </a:pPr>
            <a:r>
              <a:rPr lang="en-IN" sz="1800" dirty="0" smtClean="0">
                <a:latin typeface="Cambria" pitchFamily="18" charset="0"/>
              </a:rPr>
              <a:t>PC control LED.(wired)</a:t>
            </a:r>
          </a:p>
          <a:p>
            <a:pPr>
              <a:buFont typeface="Wingdings"/>
              <a:buChar char="à"/>
            </a:pPr>
            <a:endParaRPr lang="en-IN" sz="1800" dirty="0" smtClean="0">
              <a:latin typeface="Cambria" pitchFamily="18" charset="0"/>
            </a:endParaRPr>
          </a:p>
          <a:p>
            <a:pPr>
              <a:buNone/>
            </a:pPr>
            <a:endParaRPr lang="en-IN" sz="1800" dirty="0">
              <a:latin typeface="Cambria" pitchFamily="18" charset="0"/>
            </a:endParaRPr>
          </a:p>
        </p:txBody>
      </p:sp>
    </p:spTree>
    <p:extLst>
      <p:ext uri="{BB962C8B-B14F-4D97-AF65-F5344CB8AC3E}">
        <p14:creationId xmlns="" xmlns:p14="http://schemas.microsoft.com/office/powerpoint/2010/main" val="295920657"/>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ESP8266(WIFI module)</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b="1" dirty="0" smtClean="0"/>
              <a:t>ESP8266</a:t>
            </a:r>
            <a:r>
              <a:rPr lang="en-US" dirty="0" smtClean="0"/>
              <a:t> is a low-cost Wi-Fi chip with full TCP/IP stack and MCU (microcontroller unit)  capability produced by Shanghai-based Chinese manufacturer ,</a:t>
            </a:r>
            <a:r>
              <a:rPr lang="en-US" dirty="0" err="1" smtClean="0"/>
              <a:t>Espressif</a:t>
            </a:r>
            <a:r>
              <a:rPr lang="en-US" dirty="0" smtClean="0"/>
              <a:t> Systems.</a:t>
            </a:r>
            <a:endParaRPr lang="en-US" dirty="0"/>
          </a:p>
        </p:txBody>
      </p:sp>
      <p:pic>
        <p:nvPicPr>
          <p:cNvPr id="4" name="Picture 3" descr="ESP-01.jpg"/>
          <p:cNvPicPr>
            <a:picLocks noChangeAspect="1"/>
          </p:cNvPicPr>
          <p:nvPr/>
        </p:nvPicPr>
        <p:blipFill>
          <a:blip r:embed="rId2" cstate="print"/>
          <a:stretch>
            <a:fillRect/>
          </a:stretch>
        </p:blipFill>
        <p:spPr>
          <a:xfrm>
            <a:off x="3505200" y="3886200"/>
            <a:ext cx="2209800" cy="220980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PIN DESCRIPTION</a:t>
            </a:r>
            <a:endParaRPr lang="en-US" dirty="0"/>
          </a:p>
        </p:txBody>
      </p:sp>
      <p:sp>
        <p:nvSpPr>
          <p:cNvPr id="3" name="Content Placeholder 2"/>
          <p:cNvSpPr>
            <a:spLocks noGrp="1"/>
          </p:cNvSpPr>
          <p:nvPr>
            <p:ph idx="1"/>
          </p:nvPr>
        </p:nvSpPr>
        <p:spPr/>
        <p:txBody>
          <a:bodyPr>
            <a:normAutofit fontScale="92500" lnSpcReduction="20000"/>
          </a:bodyPr>
          <a:lstStyle/>
          <a:p>
            <a:pPr fontAlgn="base"/>
            <a:r>
              <a:rPr lang="en-US" dirty="0" err="1" smtClean="0"/>
              <a:t>Vcc</a:t>
            </a:r>
            <a:r>
              <a:rPr lang="en-US" dirty="0" smtClean="0"/>
              <a:t>: 3.3V, up to 300 </a:t>
            </a:r>
            <a:r>
              <a:rPr lang="en-US" dirty="0" err="1" smtClean="0"/>
              <a:t>mA</a:t>
            </a:r>
            <a:endParaRPr lang="en-US" dirty="0" smtClean="0"/>
          </a:p>
          <a:p>
            <a:pPr fontAlgn="base"/>
            <a:r>
              <a:rPr lang="en-US" dirty="0" smtClean="0"/>
              <a:t>GND: Ground</a:t>
            </a:r>
          </a:p>
          <a:p>
            <a:pPr fontAlgn="base"/>
            <a:r>
              <a:rPr lang="en-US" dirty="0" err="1" smtClean="0"/>
              <a:t>Tx</a:t>
            </a:r>
            <a:r>
              <a:rPr lang="en-US" dirty="0" smtClean="0"/>
              <a:t>: UART </a:t>
            </a:r>
            <a:r>
              <a:rPr lang="en-US" dirty="0" err="1" smtClean="0"/>
              <a:t>Tx</a:t>
            </a:r>
            <a:r>
              <a:rPr lang="en-US" dirty="0" smtClean="0"/>
              <a:t> of the module, to be connected to the  Rx of the microcontroller</a:t>
            </a:r>
          </a:p>
          <a:p>
            <a:pPr fontAlgn="base"/>
            <a:r>
              <a:rPr lang="en-US" dirty="0" smtClean="0"/>
              <a:t>Rx: UART Rx of the module, to be connected to the  </a:t>
            </a:r>
            <a:r>
              <a:rPr lang="en-US" dirty="0" err="1" smtClean="0"/>
              <a:t>Tx</a:t>
            </a:r>
            <a:r>
              <a:rPr lang="en-US" dirty="0" smtClean="0"/>
              <a:t> of the microcontroller</a:t>
            </a:r>
          </a:p>
          <a:p>
            <a:pPr fontAlgn="base"/>
            <a:r>
              <a:rPr lang="en-US" dirty="0" smtClean="0"/>
              <a:t>RST: Reset/Restart, pull to GND to restart</a:t>
            </a:r>
          </a:p>
          <a:p>
            <a:pPr fontAlgn="base"/>
            <a:r>
              <a:rPr lang="en-US" dirty="0" smtClean="0"/>
              <a:t>CH_PD: Chip enable, used for flash boot .</a:t>
            </a:r>
          </a:p>
          <a:p>
            <a:pPr fontAlgn="base"/>
            <a:r>
              <a:rPr lang="en-US" dirty="0" smtClean="0"/>
              <a:t>GPIO0: pulled low for update mode</a:t>
            </a:r>
          </a:p>
          <a:p>
            <a:pPr fontAlgn="base"/>
            <a:r>
              <a:rPr lang="en-US" dirty="0" smtClean="0"/>
              <a:t>GPIO2: ---</a:t>
            </a:r>
          </a:p>
          <a:p>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required for project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USB asp programmer </a:t>
            </a:r>
          </a:p>
          <a:p>
            <a:r>
              <a:rPr lang="en-US" dirty="0" smtClean="0"/>
              <a:t>MINITron board</a:t>
            </a:r>
          </a:p>
          <a:p>
            <a:r>
              <a:rPr lang="en-US" dirty="0" smtClean="0"/>
              <a:t>Connectors</a:t>
            </a:r>
          </a:p>
          <a:p>
            <a:r>
              <a:rPr lang="en-US" dirty="0" smtClean="0"/>
              <a:t>LDR Sensor</a:t>
            </a:r>
          </a:p>
          <a:p>
            <a:r>
              <a:rPr lang="en-US" dirty="0" smtClean="0"/>
              <a:t>RELAY Module</a:t>
            </a:r>
          </a:p>
          <a:p>
            <a:r>
              <a:rPr lang="en-US" dirty="0" smtClean="0"/>
              <a:t>Wi-Fi Module</a:t>
            </a:r>
          </a:p>
          <a:p>
            <a:r>
              <a:rPr lang="en-US" dirty="0" smtClean="0"/>
              <a:t>3.3v Power supply</a:t>
            </a:r>
          </a:p>
          <a:p>
            <a:r>
              <a:rPr lang="en-US" dirty="0" smtClean="0"/>
              <a:t>Atmel studio software for coding</a:t>
            </a:r>
          </a:p>
          <a:p>
            <a:r>
              <a:rPr lang="en-US" dirty="0" smtClean="0"/>
              <a:t>USB asp driver software</a:t>
            </a:r>
          </a:p>
          <a:p>
            <a:r>
              <a:rPr lang="en-US" dirty="0" smtClean="0"/>
              <a:t> Burner software (Avr loader software)</a:t>
            </a:r>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4075"/>
            <a:ext cx="8229600" cy="1143000"/>
          </a:xfrm>
        </p:spPr>
        <p:txBody>
          <a:bodyPr/>
          <a:lstStyle/>
          <a:p>
            <a:r>
              <a:rPr lang="en-US" dirty="0" smtClean="0"/>
              <a:t> </a:t>
            </a:r>
            <a:endParaRPr lang="en-US" dirty="0"/>
          </a:p>
        </p:txBody>
      </p:sp>
      <p:sp>
        <p:nvSpPr>
          <p:cNvPr id="3" name="Content Placeholder 2"/>
          <p:cNvSpPr>
            <a:spLocks noGrp="1"/>
          </p:cNvSpPr>
          <p:nvPr>
            <p:ph idx="1"/>
          </p:nvPr>
        </p:nvSpPr>
        <p:spPr>
          <a:xfrm>
            <a:off x="457200" y="2179637"/>
            <a:ext cx="8229600" cy="4525963"/>
          </a:xfrm>
        </p:spPr>
        <p:txBody>
          <a:bodyPr/>
          <a:lstStyle/>
          <a:p>
            <a:pPr>
              <a:buNone/>
            </a:pPr>
            <a:r>
              <a:rPr lang="en-US" dirty="0" smtClean="0"/>
              <a:t>    </a:t>
            </a:r>
            <a:endParaRPr lang="en-US" dirty="0"/>
          </a:p>
        </p:txBody>
      </p:sp>
      <p:sp>
        <p:nvSpPr>
          <p:cNvPr id="5" name="Rectangle 4"/>
          <p:cNvSpPr/>
          <p:nvPr/>
        </p:nvSpPr>
        <p:spPr>
          <a:xfrm>
            <a:off x="1752600" y="1341437"/>
            <a:ext cx="6172200" cy="4524315"/>
          </a:xfrm>
          <a:prstGeom prst="rect">
            <a:avLst/>
          </a:prstGeom>
        </p:spPr>
        <p:txBody>
          <a:bodyPr wrap="square">
            <a:spAutoFit/>
          </a:bodyPr>
          <a:lstStyle/>
          <a:p>
            <a:pPr marL="0" lvl="2" algn="just">
              <a:defRPr/>
            </a:pPr>
            <a:r>
              <a:rPr lang="en-US" sz="2400" b="1" dirty="0" smtClean="0">
                <a:ea typeface="Times New Roman"/>
                <a:cs typeface="Arial"/>
              </a:rPr>
              <a:t>i3indya Group of Companies:</a:t>
            </a:r>
          </a:p>
          <a:p>
            <a:pPr marL="0" lvl="2" algn="just">
              <a:defRPr/>
            </a:pPr>
            <a:endParaRPr lang="en-US" sz="2400" b="1" dirty="0" smtClean="0">
              <a:ea typeface="Times New Roman"/>
              <a:cs typeface="Arial"/>
            </a:endParaRPr>
          </a:p>
          <a:p>
            <a:pPr marL="514350" lvl="2" indent="-514350" algn="just">
              <a:buFont typeface="Wingdings" pitchFamily="2" charset="2"/>
              <a:buAutoNum type="arabicPeriod"/>
              <a:defRPr/>
            </a:pPr>
            <a:r>
              <a:rPr lang="en-US" sz="2400" b="1" dirty="0" smtClean="0">
                <a:ea typeface="Times New Roman"/>
                <a:cs typeface="Arial"/>
              </a:rPr>
              <a:t>i3indya Technologies</a:t>
            </a:r>
          </a:p>
          <a:p>
            <a:pPr marL="514350" lvl="2" indent="-514350" algn="just">
              <a:buFont typeface="Wingdings" pitchFamily="2" charset="2"/>
              <a:buAutoNum type="arabicPeriod"/>
              <a:defRPr/>
            </a:pPr>
            <a:r>
              <a:rPr lang="en-US" sz="2400" b="1" dirty="0" smtClean="0">
                <a:ea typeface="Times New Roman"/>
                <a:cs typeface="Arial"/>
              </a:rPr>
              <a:t>i3indya Cyber Solutions</a:t>
            </a:r>
          </a:p>
          <a:p>
            <a:pPr marL="514350" lvl="2" indent="-514350" algn="just">
              <a:buFont typeface="Wingdings" pitchFamily="2" charset="2"/>
              <a:buAutoNum type="arabicPeriod"/>
              <a:defRPr/>
            </a:pPr>
            <a:r>
              <a:rPr lang="en-US" sz="2400" b="1" dirty="0" smtClean="0">
                <a:ea typeface="Times New Roman"/>
                <a:cs typeface="Arial"/>
              </a:rPr>
              <a:t>i3indya Automations</a:t>
            </a:r>
          </a:p>
          <a:p>
            <a:pPr marL="514350" lvl="2" indent="-514350" algn="just">
              <a:buFont typeface="Wingdings" pitchFamily="2" charset="2"/>
              <a:buAutoNum type="arabicPeriod"/>
              <a:defRPr/>
            </a:pPr>
            <a:r>
              <a:rPr lang="en-US" sz="2400" b="1" dirty="0" smtClean="0">
                <a:ea typeface="Times New Roman"/>
                <a:cs typeface="Arial"/>
              </a:rPr>
              <a:t>i3indya Web Solutions</a:t>
            </a:r>
          </a:p>
          <a:p>
            <a:pPr marL="514350" lvl="2" indent="-514350" algn="just">
              <a:buFont typeface="Wingdings" pitchFamily="2" charset="2"/>
              <a:buAutoNum type="arabicPeriod"/>
              <a:defRPr/>
            </a:pPr>
            <a:r>
              <a:rPr lang="en-US" sz="2400" b="1" dirty="0" smtClean="0">
                <a:ea typeface="Times New Roman"/>
                <a:cs typeface="Arial"/>
              </a:rPr>
              <a:t>i3indya E-shop</a:t>
            </a:r>
          </a:p>
          <a:p>
            <a:pPr marL="514350" lvl="2" indent="-514350" algn="just">
              <a:buFont typeface="Wingdings" pitchFamily="2" charset="2"/>
              <a:buAutoNum type="arabicPeriod"/>
              <a:defRPr/>
            </a:pPr>
            <a:r>
              <a:rPr lang="en-US" sz="2400" b="1" dirty="0" smtClean="0">
                <a:ea typeface="Times New Roman"/>
                <a:cs typeface="Arial"/>
              </a:rPr>
              <a:t>i3indya Publications                          </a:t>
            </a:r>
          </a:p>
          <a:p>
            <a:pPr marL="514350" lvl="2" indent="-514350" algn="just">
              <a:buFont typeface="Wingdings" pitchFamily="2" charset="2"/>
              <a:buAutoNum type="arabicPeriod"/>
              <a:defRPr/>
            </a:pPr>
            <a:endParaRPr lang="en-US" sz="2400" b="1" dirty="0" smtClean="0">
              <a:ea typeface="Times New Roman"/>
              <a:cs typeface="Arial"/>
            </a:endParaRPr>
          </a:p>
          <a:p>
            <a:pPr marL="514350" lvl="2" indent="-514350" algn="just">
              <a:buFont typeface="Wingdings" pitchFamily="2" charset="2"/>
              <a:buAutoNum type="arabicPeriod"/>
              <a:defRPr/>
            </a:pPr>
            <a:endParaRPr lang="en-US" sz="2400" b="1" dirty="0" smtClean="0">
              <a:ea typeface="Times New Roman"/>
              <a:cs typeface="Arial"/>
            </a:endParaRPr>
          </a:p>
          <a:p>
            <a:pPr marL="514350" lvl="2" indent="-514350" algn="just">
              <a:defRPr/>
            </a:pPr>
            <a:r>
              <a:rPr lang="en-US" sz="2400" b="1" dirty="0" smtClean="0">
                <a:ea typeface="Times New Roman"/>
                <a:cs typeface="Arial"/>
              </a:rPr>
              <a:t>	   			www.i3indya.com</a:t>
            </a:r>
          </a:p>
          <a:p>
            <a:pPr marL="514350" lvl="2" indent="-514350" algn="just">
              <a:buFont typeface="Wingdings" pitchFamily="2" charset="2"/>
              <a:buAutoNum type="arabicPeriod"/>
              <a:defRPr/>
            </a:pPr>
            <a:endParaRPr lang="en-US" sz="2400" dirty="0" smtClean="0">
              <a:ea typeface="Times New Roman"/>
              <a:cs typeface="Arial"/>
            </a:endParaRPr>
          </a:p>
        </p:txBody>
      </p:sp>
    </p:spTree>
    <p:extLst>
      <p:ext uri="{BB962C8B-B14F-4D97-AF65-F5344CB8AC3E}">
        <p14:creationId xmlns="" xmlns:p14="http://schemas.microsoft.com/office/powerpoint/2010/main" val="172706397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phoneness.com/wp-content/uploads/2015/04/28/hook.gif"/>
          <p:cNvPicPr>
            <a:picLocks noChangeAspect="1" noChangeArrowheads="1" noCrop="1"/>
          </p:cNvPicPr>
          <p:nvPr/>
        </p:nvPicPr>
        <p:blipFill>
          <a:blip r:embed="rId2" cstate="print"/>
          <a:srcRect/>
          <a:stretch>
            <a:fillRect/>
          </a:stretch>
        </p:blipFill>
        <p:spPr bwMode="auto">
          <a:xfrm>
            <a:off x="457200" y="1244600"/>
            <a:ext cx="8229600" cy="4978401"/>
          </a:xfrm>
          <a:prstGeom prst="rect">
            <a:avLst/>
          </a:prstGeom>
          <a:noFill/>
        </p:spPr>
      </p:pic>
      <p:sp>
        <p:nvSpPr>
          <p:cNvPr id="3" name="TextBox 2"/>
          <p:cNvSpPr txBox="1"/>
          <p:nvPr/>
        </p:nvSpPr>
        <p:spPr>
          <a:xfrm>
            <a:off x="2362200" y="381000"/>
            <a:ext cx="4419600" cy="923330"/>
          </a:xfrm>
          <a:prstGeom prst="rect">
            <a:avLst/>
          </a:prstGeom>
          <a:noFill/>
        </p:spPr>
        <p:txBody>
          <a:bodyPr wrap="square" rtlCol="0">
            <a:spAutoFit/>
          </a:bodyPr>
          <a:lstStyle/>
          <a:p>
            <a:pPr algn="ctr"/>
            <a:r>
              <a:rPr lang="en-US" sz="5400" b="1" dirty="0" smtClean="0"/>
              <a:t>EXAMPLE</a:t>
            </a:r>
            <a:endParaRPr lang="en-US" sz="5400" b="1"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Home Automation </a:t>
            </a:r>
            <a:br>
              <a:rPr lang="en-US" b="1" dirty="0" smtClean="0"/>
            </a:br>
            <a:endParaRPr lang="en-US" dirty="0"/>
          </a:p>
        </p:txBody>
      </p:sp>
      <p:pic>
        <p:nvPicPr>
          <p:cNvPr id="4" name="Content Placeholder 3" descr="Livingroomautomation.jpg"/>
          <p:cNvPicPr>
            <a:picLocks noGrp="1" noChangeAspect="1"/>
          </p:cNvPicPr>
          <p:nvPr>
            <p:ph idx="1"/>
          </p:nvPr>
        </p:nvPicPr>
        <p:blipFill>
          <a:blip r:embed="rId2" cstate="print"/>
          <a:stretch>
            <a:fillRect/>
          </a:stretch>
        </p:blipFill>
        <p:spPr>
          <a:xfrm>
            <a:off x="685800" y="1219200"/>
            <a:ext cx="7416005" cy="50593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pic>
        <p:nvPicPr>
          <p:cNvPr id="5" name="Content Placeholder 3" descr="FI2COIZHYLZGSJ4.MEDIUM.gif"/>
          <p:cNvPicPr>
            <a:picLocks noChangeAspect="1"/>
          </p:cNvPicPr>
          <p:nvPr/>
        </p:nvPicPr>
        <p:blipFill>
          <a:blip r:embed="rId2" cstate="print"/>
          <a:stretch>
            <a:fillRect/>
          </a:stretch>
        </p:blipFill>
        <p:spPr>
          <a:xfrm>
            <a:off x="533400" y="1219200"/>
            <a:ext cx="8229600" cy="4996633"/>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Future of  IOT </a:t>
            </a:r>
            <a:endParaRPr lang="en-US" dirty="0"/>
          </a:p>
        </p:txBody>
      </p:sp>
      <p:pic>
        <p:nvPicPr>
          <p:cNvPr id="4" name="Content Placeholder 4" descr="internet-chart.jpg"/>
          <p:cNvPicPr>
            <a:picLocks noGrp="1" noChangeAspect="1"/>
          </p:cNvPicPr>
          <p:nvPr>
            <p:ph idx="1"/>
          </p:nvPr>
        </p:nvPicPr>
        <p:blipFill>
          <a:blip r:embed="rId2" cstate="print"/>
          <a:stretch>
            <a:fillRect/>
          </a:stretch>
        </p:blipFill>
        <p:spPr>
          <a:xfrm>
            <a:off x="1481137" y="1739106"/>
            <a:ext cx="6181725" cy="4248150"/>
          </a:xfr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Technologies For IOT</a:t>
            </a:r>
            <a:endParaRPr lang="en-US" dirty="0"/>
          </a:p>
        </p:txBody>
      </p:sp>
      <p:sp>
        <p:nvSpPr>
          <p:cNvPr id="3" name="Content Placeholder 2"/>
          <p:cNvSpPr>
            <a:spLocks noGrp="1"/>
          </p:cNvSpPr>
          <p:nvPr>
            <p:ph idx="1"/>
          </p:nvPr>
        </p:nvSpPr>
        <p:spPr/>
        <p:txBody>
          <a:bodyPr/>
          <a:lstStyle/>
          <a:p>
            <a:r>
              <a:rPr lang="en-US" b="1" dirty="0" smtClean="0"/>
              <a:t>Short-range wireless</a:t>
            </a:r>
          </a:p>
          <a:p>
            <a:pPr>
              <a:buNone/>
            </a:pPr>
            <a:endParaRPr lang="en-US" b="1" dirty="0" smtClean="0"/>
          </a:p>
          <a:p>
            <a:r>
              <a:rPr lang="en-US" b="1" dirty="0" smtClean="0"/>
              <a:t>Medium-range wireless</a:t>
            </a:r>
          </a:p>
          <a:p>
            <a:pPr>
              <a:buNone/>
            </a:pPr>
            <a:endParaRPr lang="en-US" b="1" dirty="0" smtClean="0"/>
          </a:p>
          <a:p>
            <a:r>
              <a:rPr lang="en-US" b="1" dirty="0" smtClean="0"/>
              <a:t>Long-range wireless</a:t>
            </a:r>
          </a:p>
          <a:p>
            <a:pPr>
              <a:buNone/>
            </a:pPr>
            <a:endParaRPr lang="en-US" b="1" dirty="0" smtClean="0"/>
          </a:p>
          <a:p>
            <a:r>
              <a:rPr lang="en-US" b="1" dirty="0" smtClean="0"/>
              <a:t>Wired</a:t>
            </a:r>
          </a:p>
          <a:p>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Short-range wireless</a:t>
            </a:r>
          </a:p>
          <a:p>
            <a:pPr lvl="1"/>
            <a:r>
              <a:rPr lang="en-US" sz="3600" b="1" dirty="0" smtClean="0"/>
              <a:t>Bluetooth</a:t>
            </a:r>
          </a:p>
          <a:p>
            <a:pPr lvl="1"/>
            <a:r>
              <a:rPr lang="en-US" dirty="0" smtClean="0"/>
              <a:t>NFC</a:t>
            </a:r>
          </a:p>
          <a:p>
            <a:pPr lvl="1"/>
            <a:r>
              <a:rPr lang="en-US" dirty="0" smtClean="0"/>
              <a:t>Li-</a:t>
            </a:r>
            <a:r>
              <a:rPr lang="en-US" dirty="0" err="1" smtClean="0"/>
              <a:t>Fi</a:t>
            </a:r>
            <a:endParaRPr lang="en-US" dirty="0" smtClean="0"/>
          </a:p>
          <a:p>
            <a:pPr lvl="1"/>
            <a:r>
              <a:rPr lang="en-US" dirty="0" smtClean="0"/>
              <a:t>Wi-Fi</a:t>
            </a:r>
          </a:p>
          <a:p>
            <a:pPr>
              <a:buNone/>
            </a:pPr>
            <a:endParaRPr lang="en-US" dirty="0"/>
          </a:p>
        </p:txBody>
      </p:sp>
      <p:pic>
        <p:nvPicPr>
          <p:cNvPr id="4" name="Picture 2" descr="http://img01.deviantart.net/6aec/i/2008/028/e/3/icon_pack_for_gnome_bluetooth_by_mischamajskij.png"/>
          <p:cNvPicPr>
            <a:picLocks noChangeAspect="1" noChangeArrowheads="1"/>
          </p:cNvPicPr>
          <p:nvPr/>
        </p:nvPicPr>
        <p:blipFill>
          <a:blip r:embed="rId2" cstate="print"/>
          <a:srcRect/>
          <a:stretch>
            <a:fillRect/>
          </a:stretch>
        </p:blipFill>
        <p:spPr bwMode="auto">
          <a:xfrm>
            <a:off x="3200400" y="2362200"/>
            <a:ext cx="5715000" cy="3180521"/>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Short-range wireless</a:t>
            </a:r>
          </a:p>
          <a:p>
            <a:pPr lvl="1"/>
            <a:r>
              <a:rPr lang="en-US" dirty="0" smtClean="0"/>
              <a:t>Bluetooth</a:t>
            </a:r>
            <a:endParaRPr lang="en-US" sz="3600" dirty="0" smtClean="0"/>
          </a:p>
          <a:p>
            <a:pPr lvl="1"/>
            <a:r>
              <a:rPr lang="en-US" sz="3600" b="1" dirty="0" smtClean="0"/>
              <a:t>NFC</a:t>
            </a:r>
            <a:r>
              <a:rPr lang="en-US" b="1" dirty="0" smtClean="0"/>
              <a:t> </a:t>
            </a:r>
          </a:p>
          <a:p>
            <a:pPr lvl="1">
              <a:buNone/>
            </a:pPr>
            <a:r>
              <a:rPr lang="en-US" b="1" dirty="0" smtClean="0"/>
              <a:t>Near Field Communication (4cm)</a:t>
            </a:r>
          </a:p>
          <a:p>
            <a:pPr lvl="1"/>
            <a:r>
              <a:rPr lang="en-US" dirty="0" smtClean="0"/>
              <a:t>Li-</a:t>
            </a:r>
            <a:r>
              <a:rPr lang="en-US" dirty="0" err="1" smtClean="0"/>
              <a:t>Fi</a:t>
            </a:r>
            <a:endParaRPr lang="en-US" dirty="0" smtClean="0"/>
          </a:p>
          <a:p>
            <a:pPr lvl="1"/>
            <a:r>
              <a:rPr lang="en-US" dirty="0" smtClean="0"/>
              <a:t>Wi-Fi</a:t>
            </a:r>
          </a:p>
          <a:p>
            <a:pPr>
              <a:buNone/>
            </a:pPr>
            <a:endParaRPr lang="en-US" dirty="0"/>
          </a:p>
        </p:txBody>
      </p:sp>
      <p:pic>
        <p:nvPicPr>
          <p:cNvPr id="5" name="Picture 6" descr="C:\Users\traner\Desktop\wifi_images\giphy.gif"/>
          <p:cNvPicPr>
            <a:picLocks noChangeAspect="1" noChangeArrowheads="1" noCrop="1"/>
          </p:cNvPicPr>
          <p:nvPr/>
        </p:nvPicPr>
        <p:blipFill>
          <a:blip r:embed="rId2" cstate="print"/>
          <a:srcRect/>
          <a:stretch>
            <a:fillRect/>
          </a:stretch>
        </p:blipFill>
        <p:spPr bwMode="auto">
          <a:xfrm>
            <a:off x="3997973" y="609600"/>
            <a:ext cx="5146027" cy="2895600"/>
          </a:xfrm>
          <a:prstGeom prst="rect">
            <a:avLst/>
          </a:prstGeom>
          <a:ln>
            <a:noFill/>
          </a:ln>
          <a:effectLst>
            <a:softEdge rad="112500"/>
          </a:effectLst>
        </p:spPr>
      </p:pic>
      <p:pic>
        <p:nvPicPr>
          <p:cNvPr id="6" name="Picture 7" descr="C:\Users\traner\Desktop\wifi_images\hjhgj.gif"/>
          <p:cNvPicPr>
            <a:picLocks noChangeAspect="1" noChangeArrowheads="1" noCrop="1"/>
          </p:cNvPicPr>
          <p:nvPr/>
        </p:nvPicPr>
        <p:blipFill>
          <a:blip r:embed="rId3" cstate="print"/>
          <a:srcRect/>
          <a:stretch>
            <a:fillRect/>
          </a:stretch>
        </p:blipFill>
        <p:spPr bwMode="auto">
          <a:xfrm>
            <a:off x="5715000" y="3886200"/>
            <a:ext cx="3222171" cy="2506133"/>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Short-range wireless</a:t>
            </a:r>
          </a:p>
          <a:p>
            <a:pPr lvl="1"/>
            <a:r>
              <a:rPr lang="en-US" dirty="0" smtClean="0"/>
              <a:t>Bluetooth</a:t>
            </a:r>
          </a:p>
          <a:p>
            <a:pPr lvl="1"/>
            <a:r>
              <a:rPr lang="en-US" dirty="0" smtClean="0"/>
              <a:t>NFC</a:t>
            </a:r>
          </a:p>
          <a:p>
            <a:pPr lvl="1"/>
            <a:r>
              <a:rPr lang="en-US" sz="3600" b="1" dirty="0" smtClean="0"/>
              <a:t>Li-</a:t>
            </a:r>
            <a:r>
              <a:rPr lang="en-US" sz="3600" b="1" dirty="0" err="1" smtClean="0"/>
              <a:t>Fi</a:t>
            </a:r>
            <a:r>
              <a:rPr lang="en-US" sz="3600" b="1" dirty="0" smtClean="0"/>
              <a:t>  </a:t>
            </a:r>
            <a:r>
              <a:rPr lang="en-US" dirty="0" smtClean="0"/>
              <a:t>Light fidelity</a:t>
            </a:r>
            <a:endParaRPr lang="en-US" sz="3600" b="1" dirty="0" smtClean="0"/>
          </a:p>
          <a:p>
            <a:pPr lvl="1"/>
            <a:r>
              <a:rPr lang="en-US" dirty="0" smtClean="0"/>
              <a:t>Wi-Fi</a:t>
            </a:r>
          </a:p>
          <a:p>
            <a:pPr>
              <a:buNone/>
            </a:pPr>
            <a:endParaRPr lang="en-US" dirty="0"/>
          </a:p>
        </p:txBody>
      </p:sp>
      <p:pic>
        <p:nvPicPr>
          <p:cNvPr id="5" name="Picture 2" descr="C:\Users\traner\Desktop\wifi_images\li-fi.gif"/>
          <p:cNvPicPr>
            <a:picLocks noChangeAspect="1" noChangeArrowheads="1" noCrop="1"/>
          </p:cNvPicPr>
          <p:nvPr/>
        </p:nvPicPr>
        <p:blipFill>
          <a:blip r:embed="rId2" cstate="print"/>
          <a:srcRect/>
          <a:stretch>
            <a:fillRect/>
          </a:stretch>
        </p:blipFill>
        <p:spPr bwMode="auto">
          <a:xfrm>
            <a:off x="5486400" y="1752600"/>
            <a:ext cx="3386667" cy="1905000"/>
          </a:xfrm>
          <a:prstGeom prst="rect">
            <a:avLst/>
          </a:prstGeom>
          <a:noFill/>
        </p:spPr>
      </p:pic>
      <p:pic>
        <p:nvPicPr>
          <p:cNvPr id="6" name="Picture 3" descr="C:\Users\traner\Desktop\wifi_images\image (1).gif"/>
          <p:cNvPicPr>
            <a:picLocks noChangeAspect="1" noChangeArrowheads="1" noCrop="1"/>
          </p:cNvPicPr>
          <p:nvPr/>
        </p:nvPicPr>
        <p:blipFill>
          <a:blip r:embed="rId3" cstate="print"/>
          <a:srcRect/>
          <a:stretch>
            <a:fillRect/>
          </a:stretch>
        </p:blipFill>
        <p:spPr bwMode="auto">
          <a:xfrm>
            <a:off x="4072467" y="3657600"/>
            <a:ext cx="4571998" cy="2571749"/>
          </a:xfrm>
          <a:prstGeom prst="rect">
            <a:avLst/>
          </a:prstGeom>
          <a:noFill/>
        </p:spPr>
      </p:pic>
      <p:pic>
        <p:nvPicPr>
          <p:cNvPr id="7" name="Picture 5" descr="C:\Users\traner\Desktop\wifi_images\infrarood.gif"/>
          <p:cNvPicPr>
            <a:picLocks noChangeAspect="1" noChangeArrowheads="1" noCrop="1"/>
          </p:cNvPicPr>
          <p:nvPr/>
        </p:nvPicPr>
        <p:blipFill>
          <a:blip r:embed="rId4" cstate="print"/>
          <a:srcRect/>
          <a:stretch>
            <a:fillRect/>
          </a:stretch>
        </p:blipFill>
        <p:spPr bwMode="auto">
          <a:xfrm>
            <a:off x="533400" y="4319587"/>
            <a:ext cx="3429000" cy="1928813"/>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raner\Downloads\iot\IoT.png"/>
          <p:cNvPicPr>
            <a:picLocks noChangeAspect="1" noChangeArrowheads="1"/>
          </p:cNvPicPr>
          <p:nvPr/>
        </p:nvPicPr>
        <p:blipFill>
          <a:blip r:embed="rId2" cstate="print"/>
          <a:srcRect/>
          <a:stretch>
            <a:fillRect/>
          </a:stretch>
        </p:blipFill>
        <p:spPr bwMode="auto">
          <a:xfrm>
            <a:off x="457200" y="990600"/>
            <a:ext cx="8238085" cy="4638675"/>
          </a:xfrm>
          <a:prstGeom prst="rect">
            <a:avLst/>
          </a:prstGeom>
          <a:noFill/>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4400" b="1" dirty="0" smtClean="0"/>
              <a:t>Light fidelity(Li-</a:t>
            </a:r>
            <a:r>
              <a:rPr lang="en-US" sz="4400" b="1" dirty="0" err="1" smtClean="0"/>
              <a:t>Fi</a:t>
            </a:r>
            <a:r>
              <a:rPr lang="en-US" sz="4400" b="1" dirty="0" smtClean="0"/>
              <a:t>)</a:t>
            </a:r>
          </a:p>
        </p:txBody>
      </p:sp>
      <p:sp>
        <p:nvSpPr>
          <p:cNvPr id="3" name="Content Placeholder 2"/>
          <p:cNvSpPr>
            <a:spLocks noGrp="1"/>
          </p:cNvSpPr>
          <p:nvPr>
            <p:ph idx="1"/>
          </p:nvPr>
        </p:nvSpPr>
        <p:spPr/>
        <p:txBody>
          <a:bodyPr>
            <a:normAutofit/>
          </a:bodyPr>
          <a:lstStyle/>
          <a:p>
            <a:pPr>
              <a:buNone/>
            </a:pPr>
            <a:r>
              <a:rPr lang="en-US" dirty="0" smtClean="0"/>
              <a:t>	</a:t>
            </a:r>
            <a:endParaRPr lang="en-US" dirty="0"/>
          </a:p>
        </p:txBody>
      </p:sp>
      <p:pic>
        <p:nvPicPr>
          <p:cNvPr id="88068" name="Picture 4" descr="C:\Users\traner\Desktop\wifi_images\image.gif"/>
          <p:cNvPicPr>
            <a:picLocks noChangeAspect="1" noChangeArrowheads="1" noCrop="1"/>
          </p:cNvPicPr>
          <p:nvPr/>
        </p:nvPicPr>
        <p:blipFill>
          <a:blip r:embed="rId2" cstate="print"/>
          <a:srcRect/>
          <a:stretch>
            <a:fillRect/>
          </a:stretch>
        </p:blipFill>
        <p:spPr bwMode="auto">
          <a:xfrm>
            <a:off x="228600" y="1600200"/>
            <a:ext cx="8610600" cy="4569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Short-range wireless</a:t>
            </a:r>
          </a:p>
          <a:p>
            <a:pPr lvl="1"/>
            <a:r>
              <a:rPr lang="en-US" dirty="0" smtClean="0"/>
              <a:t>Bluetooth</a:t>
            </a:r>
          </a:p>
          <a:p>
            <a:pPr lvl="1"/>
            <a:r>
              <a:rPr lang="en-US" dirty="0" smtClean="0"/>
              <a:t>NFC</a:t>
            </a:r>
          </a:p>
          <a:p>
            <a:pPr lvl="1"/>
            <a:r>
              <a:rPr lang="en-US" dirty="0" smtClean="0"/>
              <a:t>Li-</a:t>
            </a:r>
            <a:r>
              <a:rPr lang="en-US" dirty="0" err="1" smtClean="0"/>
              <a:t>Fi</a:t>
            </a:r>
            <a:endParaRPr lang="en-US" dirty="0" smtClean="0"/>
          </a:p>
          <a:p>
            <a:pPr lvl="1"/>
            <a:r>
              <a:rPr lang="en-US" sz="3600" b="1" dirty="0" smtClean="0"/>
              <a:t>Wireless field(Wi-Fi)</a:t>
            </a:r>
          </a:p>
          <a:p>
            <a:pPr>
              <a:buNone/>
            </a:pPr>
            <a:endParaRPr lang="en-US" dirty="0"/>
          </a:p>
        </p:txBody>
      </p:sp>
      <p:pic>
        <p:nvPicPr>
          <p:cNvPr id="5" name="Picture 2" descr="C:\Users\traner\Desktop\wifi_images\111wifidiagram.gif"/>
          <p:cNvPicPr>
            <a:picLocks noChangeAspect="1" noChangeArrowheads="1"/>
          </p:cNvPicPr>
          <p:nvPr/>
        </p:nvPicPr>
        <p:blipFill>
          <a:blip r:embed="rId2" cstate="print"/>
          <a:srcRect/>
          <a:stretch>
            <a:fillRect/>
          </a:stretch>
        </p:blipFill>
        <p:spPr bwMode="auto">
          <a:xfrm>
            <a:off x="3886200" y="762000"/>
            <a:ext cx="5505450" cy="454342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Medium-range wireless</a:t>
            </a:r>
          </a:p>
          <a:p>
            <a:pPr>
              <a:buNone/>
            </a:pPr>
            <a:r>
              <a:rPr lang="en-US" dirty="0" smtClean="0"/>
              <a:t>High speed communication for mobile phones</a:t>
            </a:r>
          </a:p>
          <a:p>
            <a:pPr>
              <a:buNone/>
            </a:pPr>
            <a:endParaRPr lang="en-US" dirty="0"/>
          </a:p>
        </p:txBody>
      </p:sp>
      <p:pic>
        <p:nvPicPr>
          <p:cNvPr id="90114" name="Picture 2" descr="https://media.giphy.com/media/W2TsJcTYOLjZ6/giphy.gif"/>
          <p:cNvPicPr>
            <a:picLocks noChangeAspect="1" noChangeArrowheads="1" noCrop="1"/>
          </p:cNvPicPr>
          <p:nvPr/>
        </p:nvPicPr>
        <p:blipFill>
          <a:blip r:embed="rId2" cstate="print"/>
          <a:srcRect/>
          <a:stretch>
            <a:fillRect/>
          </a:stretch>
        </p:blipFill>
        <p:spPr bwMode="auto">
          <a:xfrm>
            <a:off x="1981200" y="2819400"/>
            <a:ext cx="4703530" cy="3301584"/>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Long-range wireless</a:t>
            </a:r>
          </a:p>
          <a:p>
            <a:pPr>
              <a:buNone/>
            </a:pPr>
            <a:endParaRPr lang="en-US" b="1" dirty="0" smtClean="0"/>
          </a:p>
          <a:p>
            <a:endParaRPr lang="en-US" dirty="0"/>
          </a:p>
        </p:txBody>
      </p:sp>
      <p:pic>
        <p:nvPicPr>
          <p:cNvPr id="96258" name="Picture 2" descr="http://www.satellitesandyou.com/elearn/ANIM001.GIF"/>
          <p:cNvPicPr>
            <a:picLocks noChangeAspect="1" noChangeArrowheads="1" noCrop="1"/>
          </p:cNvPicPr>
          <p:nvPr/>
        </p:nvPicPr>
        <p:blipFill>
          <a:blip r:embed="rId2" cstate="print"/>
          <a:srcRect/>
          <a:stretch>
            <a:fillRect/>
          </a:stretch>
        </p:blipFill>
        <p:spPr bwMode="auto">
          <a:xfrm>
            <a:off x="482600" y="2209800"/>
            <a:ext cx="8128000" cy="38100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Enabling technologies for </a:t>
            </a:r>
            <a:r>
              <a:rPr lang="en-US" dirty="0" err="1" smtClean="0"/>
              <a:t>IoT</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b="1" dirty="0" smtClean="0"/>
              <a:t>Wired</a:t>
            </a:r>
          </a:p>
          <a:p>
            <a:endParaRPr lang="en-US" dirty="0"/>
          </a:p>
        </p:txBody>
      </p:sp>
      <p:pic>
        <p:nvPicPr>
          <p:cNvPr id="97282" name="Picture 2" descr="http://www.highteck.net/images/154-Datalink-frame-LAN.gif"/>
          <p:cNvPicPr>
            <a:picLocks noChangeAspect="1" noChangeArrowheads="1" noCrop="1"/>
          </p:cNvPicPr>
          <p:nvPr/>
        </p:nvPicPr>
        <p:blipFill>
          <a:blip r:embed="rId2" cstate="print"/>
          <a:srcRect/>
          <a:stretch>
            <a:fillRect/>
          </a:stretch>
        </p:blipFill>
        <p:spPr bwMode="auto">
          <a:xfrm>
            <a:off x="2057399" y="1295400"/>
            <a:ext cx="6904738" cy="49530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a:xfrm>
            <a:off x="533400" y="2743200"/>
            <a:ext cx="8229600" cy="1143000"/>
          </a:xfrm>
        </p:spPr>
        <p:txBody>
          <a:bodyPr>
            <a:normAutofit/>
          </a:bodyPr>
          <a:lstStyle/>
          <a:p>
            <a:r>
              <a:rPr lang="en-US" sz="5400" dirty="0" smtClean="0">
                <a:effectLst>
                  <a:outerShdw blurRad="38100" dist="38100" dir="2700000" algn="tl">
                    <a:srgbClr val="000000">
                      <a:alpha val="43137"/>
                    </a:srgbClr>
                  </a:outerShdw>
                </a:effectLst>
                <a:latin typeface="Arial Rounded MT Bold" pitchFamily="34" charset="0"/>
              </a:rPr>
              <a:t>EMBEDDED SYSTEMS</a:t>
            </a:r>
            <a:endParaRPr lang="en-US" sz="5400" dirty="0">
              <a:effectLst>
                <a:outerShdw blurRad="38100" dist="38100" dir="2700000" algn="tl">
                  <a:srgbClr val="000000">
                    <a:alpha val="43137"/>
                  </a:srgbClr>
                </a:outerShdw>
              </a:effectLst>
              <a:latin typeface="Eras Medium ITC" pitchFamily="34" charset="0"/>
            </a:endParaRPr>
          </a:p>
        </p:txBody>
      </p:sp>
    </p:spTree>
    <p:extLst>
      <p:ext uri="{BB962C8B-B14F-4D97-AF65-F5344CB8AC3E}">
        <p14:creationId xmlns="" xmlns:p14="http://schemas.microsoft.com/office/powerpoint/2010/main" val="149174206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2514600"/>
            <a:ext cx="8229600" cy="2133600"/>
          </a:xfrm>
        </p:spPr>
        <p:txBody>
          <a:bodyPr>
            <a:normAutofit/>
          </a:bodyPr>
          <a:lstStyle/>
          <a:p>
            <a:pPr algn="ctr">
              <a:buNone/>
            </a:pPr>
            <a:r>
              <a:rPr lang="en-US" sz="3600" b="1" dirty="0" smtClean="0"/>
              <a:t>COMBINATION </a:t>
            </a:r>
          </a:p>
          <a:p>
            <a:pPr algn="ctr">
              <a:buNone/>
            </a:pPr>
            <a:r>
              <a:rPr lang="en-US" sz="3600" b="1" dirty="0" smtClean="0"/>
              <a:t>OF</a:t>
            </a:r>
          </a:p>
          <a:p>
            <a:pPr algn="ctr">
              <a:buNone/>
            </a:pPr>
            <a:r>
              <a:rPr lang="en-US" sz="3600" b="1" dirty="0" smtClean="0"/>
              <a:t>HARDWARE    +    SOFTWARE</a:t>
            </a:r>
          </a:p>
          <a:p>
            <a:pPr>
              <a:buNone/>
            </a:pPr>
            <a:endParaRPr lang="en-US" sz="3600" b="1" dirty="0" smtClean="0">
              <a:latin typeface="Cambria" pitchFamily="18" charset="0"/>
            </a:endParaRPr>
          </a:p>
          <a:p>
            <a:endParaRPr lang="en-US" sz="2800" b="1" dirty="0" smtClean="0"/>
          </a:p>
          <a:p>
            <a:endParaRPr lang="en-US" sz="2800" b="1" dirty="0" smtClean="0"/>
          </a:p>
          <a:p>
            <a:endParaRPr lang="en-US" sz="2800" b="1" dirty="0" smtClean="0"/>
          </a:p>
          <a:p>
            <a:pPr>
              <a:buNone/>
            </a:pPr>
            <a:endParaRPr lang="en-US" sz="2800" b="1" dirty="0" smtClean="0"/>
          </a:p>
          <a:p>
            <a:endParaRPr lang="en-US" sz="2800" b="1" dirty="0" smtClean="0"/>
          </a:p>
        </p:txBody>
      </p:sp>
      <p:sp>
        <p:nvSpPr>
          <p:cNvPr id="24" name="Title 23"/>
          <p:cNvSpPr>
            <a:spLocks noGrp="1"/>
          </p:cNvSpPr>
          <p:nvPr>
            <p:ph type="title"/>
          </p:nvPr>
        </p:nvSpPr>
        <p:spPr>
          <a:xfrm>
            <a:off x="447261" y="152400"/>
            <a:ext cx="8229600" cy="1143000"/>
          </a:xfrm>
        </p:spPr>
        <p:txBody>
          <a:bodyPr>
            <a:normAutofit/>
          </a:bodyPr>
          <a:lstStyle/>
          <a:p>
            <a:r>
              <a:rPr lang="en-US" sz="3600" u="sng" dirty="0" smtClean="0">
                <a:effectLst>
                  <a:outerShdw blurRad="38100" dist="38100" dir="2700000" algn="tl">
                    <a:srgbClr val="000000">
                      <a:alpha val="43137"/>
                    </a:srgbClr>
                  </a:outerShdw>
                </a:effectLst>
                <a:latin typeface="Arial Rounded MT Bold" pitchFamily="34" charset="0"/>
              </a:rPr>
              <a:t>Embedded Systems</a:t>
            </a:r>
            <a:endParaRPr lang="en-US" sz="3600" u="sng" dirty="0">
              <a:effectLst>
                <a:outerShdw blurRad="38100" dist="38100" dir="2700000" algn="tl">
                  <a:srgbClr val="000000">
                    <a:alpha val="43137"/>
                  </a:srgbClr>
                </a:outerShdw>
              </a:effectLst>
              <a:latin typeface="Eras Medium ITC" pitchFamily="34" charset="0"/>
            </a:endParaRPr>
          </a:p>
        </p:txBody>
      </p:sp>
    </p:spTree>
    <p:extLst>
      <p:ext uri="{BB962C8B-B14F-4D97-AF65-F5344CB8AC3E}">
        <p14:creationId xmlns="" xmlns:p14="http://schemas.microsoft.com/office/powerpoint/2010/main" val="149174206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1600200"/>
            <a:ext cx="8229600" cy="4525963"/>
          </a:xfrm>
        </p:spPr>
        <p:txBody>
          <a:bodyPr>
            <a:normAutofit/>
          </a:bodyPr>
          <a:lstStyle/>
          <a:p>
            <a:pPr algn="ctr">
              <a:buNone/>
            </a:pPr>
            <a:r>
              <a:rPr lang="en-US" sz="2800" b="1" dirty="0" smtClean="0"/>
              <a:t>Today, Embedded Systems are found in:</a:t>
            </a:r>
          </a:p>
          <a:p>
            <a:pPr>
              <a:buNone/>
            </a:pPr>
            <a:endParaRPr lang="en-US" sz="2000" dirty="0" smtClean="0">
              <a:latin typeface="Cambria" pitchFamily="18" charset="0"/>
            </a:endParaRPr>
          </a:p>
          <a:p>
            <a:pPr>
              <a:buNone/>
            </a:pPr>
            <a:r>
              <a:rPr lang="en-US" sz="2000" dirty="0" smtClean="0"/>
              <a:t>Today, Embedded Systems are found in:</a:t>
            </a:r>
          </a:p>
          <a:p>
            <a:r>
              <a:rPr lang="en-US" sz="2800" b="1" dirty="0" smtClean="0"/>
              <a:t>Cell Phones</a:t>
            </a:r>
          </a:p>
          <a:p>
            <a:r>
              <a:rPr lang="en-US" sz="2000" dirty="0" smtClean="0"/>
              <a:t>Digital Cameras</a:t>
            </a:r>
          </a:p>
          <a:p>
            <a:r>
              <a:rPr lang="en-US" sz="2000" dirty="0" smtClean="0"/>
              <a:t>Printers and Scanners</a:t>
            </a:r>
            <a:endParaRPr lang="en-US" sz="2000" b="1" dirty="0" smtClean="0"/>
          </a:p>
          <a:p>
            <a:endParaRPr lang="en-US" sz="2000" dirty="0" smtClean="0"/>
          </a:p>
        </p:txBody>
      </p:sp>
      <p:sp>
        <p:nvSpPr>
          <p:cNvPr id="24" name="Title 23"/>
          <p:cNvSpPr>
            <a:spLocks noGrp="1"/>
          </p:cNvSpPr>
          <p:nvPr>
            <p:ph type="title"/>
          </p:nvPr>
        </p:nvSpPr>
        <p:spPr>
          <a:xfrm>
            <a:off x="447261" y="152400"/>
            <a:ext cx="8229600" cy="1143000"/>
          </a:xfrm>
        </p:spPr>
        <p:txBody>
          <a:bodyPr>
            <a:normAutofit/>
          </a:bodyPr>
          <a:lstStyle/>
          <a:p>
            <a:r>
              <a:rPr lang="en-US" sz="3600" u="sng" dirty="0" smtClean="0">
                <a:effectLst>
                  <a:outerShdw blurRad="38100" dist="38100" dir="2700000" algn="tl">
                    <a:srgbClr val="000000">
                      <a:alpha val="43137"/>
                    </a:srgbClr>
                  </a:outerShdw>
                </a:effectLst>
                <a:latin typeface="Arial Rounded MT Bold" pitchFamily="34" charset="0"/>
              </a:rPr>
              <a:t>Embedded Systems</a:t>
            </a:r>
            <a:endParaRPr lang="en-US" sz="3600" u="sng" dirty="0">
              <a:effectLst>
                <a:outerShdw blurRad="38100" dist="38100" dir="2700000" algn="tl">
                  <a:srgbClr val="000000">
                    <a:alpha val="43137"/>
                  </a:srgbClr>
                </a:outerShdw>
              </a:effectLst>
              <a:latin typeface="Eras Medium ITC" pitchFamily="34" charset="0"/>
            </a:endParaRPr>
          </a:p>
        </p:txBody>
      </p:sp>
      <p:pic>
        <p:nvPicPr>
          <p:cNvPr id="4" name="Picture 3" descr="Mobile-Phone-Repairing.jpg"/>
          <p:cNvPicPr>
            <a:picLocks noChangeAspect="1"/>
          </p:cNvPicPr>
          <p:nvPr/>
        </p:nvPicPr>
        <p:blipFill>
          <a:blip r:embed="rId2" cstate="print"/>
          <a:stretch>
            <a:fillRect/>
          </a:stretch>
        </p:blipFill>
        <p:spPr>
          <a:xfrm>
            <a:off x="4724400" y="2819400"/>
            <a:ext cx="4267200" cy="3048000"/>
          </a:xfrm>
          <a:prstGeom prst="rect">
            <a:avLst/>
          </a:prstGeom>
          <a:ln>
            <a:noFill/>
          </a:ln>
          <a:effectLst>
            <a:softEdge rad="112500"/>
          </a:effectLst>
        </p:spPr>
      </p:pic>
    </p:spTree>
    <p:extLst>
      <p:ext uri="{BB962C8B-B14F-4D97-AF65-F5344CB8AC3E}">
        <p14:creationId xmlns="" xmlns:p14="http://schemas.microsoft.com/office/powerpoint/2010/main" val="149174206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1600200"/>
            <a:ext cx="8229600" cy="4525963"/>
          </a:xfrm>
        </p:spPr>
        <p:txBody>
          <a:bodyPr>
            <a:normAutofit/>
          </a:bodyPr>
          <a:lstStyle/>
          <a:p>
            <a:pPr algn="ctr">
              <a:buNone/>
            </a:pPr>
            <a:r>
              <a:rPr lang="en-US" sz="2800" b="1" dirty="0" smtClean="0"/>
              <a:t>Today, Embedded Systems are found in:</a:t>
            </a:r>
          </a:p>
          <a:p>
            <a:pPr>
              <a:buNone/>
            </a:pPr>
            <a:endParaRPr lang="en-US" sz="2000" dirty="0" smtClean="0">
              <a:latin typeface="Cambria" pitchFamily="18" charset="0"/>
            </a:endParaRPr>
          </a:p>
          <a:p>
            <a:pPr>
              <a:buNone/>
            </a:pPr>
            <a:r>
              <a:rPr lang="en-US" sz="2000" dirty="0" smtClean="0"/>
              <a:t>Today, Embedded Systems are found in:</a:t>
            </a:r>
          </a:p>
          <a:p>
            <a:r>
              <a:rPr lang="en-US" sz="2000" dirty="0" smtClean="0"/>
              <a:t>Cell Phones</a:t>
            </a:r>
          </a:p>
          <a:p>
            <a:r>
              <a:rPr lang="en-US" sz="2800" b="1" dirty="0" smtClean="0"/>
              <a:t>Digital Cameras</a:t>
            </a:r>
          </a:p>
          <a:p>
            <a:r>
              <a:rPr lang="en-US" sz="2000" dirty="0" smtClean="0"/>
              <a:t>Printers and Scanners</a:t>
            </a:r>
            <a:endParaRPr lang="en-US" sz="2000" b="1" dirty="0" smtClean="0"/>
          </a:p>
        </p:txBody>
      </p:sp>
      <p:sp>
        <p:nvSpPr>
          <p:cNvPr id="24" name="Title 23"/>
          <p:cNvSpPr>
            <a:spLocks noGrp="1"/>
          </p:cNvSpPr>
          <p:nvPr>
            <p:ph type="title"/>
          </p:nvPr>
        </p:nvSpPr>
        <p:spPr>
          <a:xfrm>
            <a:off x="447261" y="152400"/>
            <a:ext cx="8229600" cy="1143000"/>
          </a:xfrm>
        </p:spPr>
        <p:txBody>
          <a:bodyPr>
            <a:normAutofit/>
          </a:bodyPr>
          <a:lstStyle/>
          <a:p>
            <a:r>
              <a:rPr lang="en-US" sz="3600" u="sng" dirty="0" smtClean="0">
                <a:effectLst>
                  <a:outerShdw blurRad="38100" dist="38100" dir="2700000" algn="tl">
                    <a:srgbClr val="000000">
                      <a:alpha val="43137"/>
                    </a:srgbClr>
                  </a:outerShdw>
                </a:effectLst>
                <a:latin typeface="Arial Rounded MT Bold" pitchFamily="34" charset="0"/>
              </a:rPr>
              <a:t>Embedded Systems</a:t>
            </a:r>
            <a:endParaRPr lang="en-US" sz="3600" u="sng" dirty="0">
              <a:effectLst>
                <a:outerShdw blurRad="38100" dist="38100" dir="2700000" algn="tl">
                  <a:srgbClr val="000000">
                    <a:alpha val="43137"/>
                  </a:srgbClr>
                </a:outerShdw>
              </a:effectLst>
              <a:latin typeface="Eras Medium ITC" pitchFamily="34" charset="0"/>
            </a:endParaRPr>
          </a:p>
        </p:txBody>
      </p:sp>
      <p:pic>
        <p:nvPicPr>
          <p:cNvPr id="5" name="Picture 4" descr="pcbs.jpg"/>
          <p:cNvPicPr>
            <a:picLocks noChangeAspect="1"/>
          </p:cNvPicPr>
          <p:nvPr/>
        </p:nvPicPr>
        <p:blipFill>
          <a:blip r:embed="rId2" cstate="print"/>
          <a:stretch>
            <a:fillRect/>
          </a:stretch>
        </p:blipFill>
        <p:spPr>
          <a:xfrm>
            <a:off x="3276600" y="3352800"/>
            <a:ext cx="5702694" cy="2209800"/>
          </a:xfrm>
          <a:prstGeom prst="rect">
            <a:avLst/>
          </a:prstGeom>
        </p:spPr>
      </p:pic>
    </p:spTree>
    <p:extLst>
      <p:ext uri="{BB962C8B-B14F-4D97-AF65-F5344CB8AC3E}">
        <p14:creationId xmlns="" xmlns:p14="http://schemas.microsoft.com/office/powerpoint/2010/main" val="149174206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1600200"/>
            <a:ext cx="8229600" cy="4525963"/>
          </a:xfrm>
        </p:spPr>
        <p:txBody>
          <a:bodyPr>
            <a:normAutofit/>
          </a:bodyPr>
          <a:lstStyle/>
          <a:p>
            <a:pPr algn="ctr">
              <a:buNone/>
            </a:pPr>
            <a:r>
              <a:rPr lang="en-US" sz="2800" b="1" dirty="0" smtClean="0"/>
              <a:t>Today, Embedded Systems are found in:</a:t>
            </a:r>
          </a:p>
          <a:p>
            <a:pPr>
              <a:buNone/>
            </a:pPr>
            <a:endParaRPr lang="en-US" sz="2000" dirty="0" smtClean="0"/>
          </a:p>
          <a:p>
            <a:pPr>
              <a:buNone/>
            </a:pPr>
            <a:r>
              <a:rPr lang="en-US" sz="2000" dirty="0" smtClean="0"/>
              <a:t>Today, Embedded Systems are found in:</a:t>
            </a:r>
          </a:p>
          <a:p>
            <a:r>
              <a:rPr lang="en-US" sz="2000" dirty="0" smtClean="0"/>
              <a:t>Cell Phones</a:t>
            </a:r>
          </a:p>
          <a:p>
            <a:r>
              <a:rPr lang="en-US" sz="2000" dirty="0" smtClean="0"/>
              <a:t>Digital Cameras</a:t>
            </a:r>
          </a:p>
          <a:p>
            <a:r>
              <a:rPr lang="en-US" sz="2800" b="1" dirty="0" smtClean="0"/>
              <a:t>Printers and Scanners</a:t>
            </a:r>
          </a:p>
        </p:txBody>
      </p:sp>
      <p:sp>
        <p:nvSpPr>
          <p:cNvPr id="24" name="Title 23"/>
          <p:cNvSpPr>
            <a:spLocks noGrp="1"/>
          </p:cNvSpPr>
          <p:nvPr>
            <p:ph type="title"/>
          </p:nvPr>
        </p:nvSpPr>
        <p:spPr>
          <a:xfrm>
            <a:off x="447261" y="152400"/>
            <a:ext cx="8229600" cy="1143000"/>
          </a:xfrm>
        </p:spPr>
        <p:txBody>
          <a:bodyPr>
            <a:normAutofit/>
          </a:bodyPr>
          <a:lstStyle/>
          <a:p>
            <a:r>
              <a:rPr lang="en-US" sz="3600" u="sng" dirty="0" smtClean="0">
                <a:effectLst>
                  <a:outerShdw blurRad="38100" dist="38100" dir="2700000" algn="tl">
                    <a:srgbClr val="000000">
                      <a:alpha val="43137"/>
                    </a:srgbClr>
                  </a:outerShdw>
                </a:effectLst>
                <a:latin typeface="Arial Rounded MT Bold" pitchFamily="34" charset="0"/>
              </a:rPr>
              <a:t>Embedded Systems</a:t>
            </a:r>
            <a:endParaRPr lang="en-US" sz="3600" u="sng" dirty="0">
              <a:effectLst>
                <a:outerShdw blurRad="38100" dist="38100" dir="2700000" algn="tl">
                  <a:srgbClr val="000000">
                    <a:alpha val="43137"/>
                  </a:srgbClr>
                </a:outerShdw>
              </a:effectLst>
              <a:latin typeface="Eras Medium ITC" pitchFamily="34" charset="0"/>
            </a:endParaRPr>
          </a:p>
        </p:txBody>
      </p:sp>
      <p:pic>
        <p:nvPicPr>
          <p:cNvPr id="6" name="Picture 5" descr="606.jpg"/>
          <p:cNvPicPr>
            <a:picLocks noChangeAspect="1"/>
          </p:cNvPicPr>
          <p:nvPr/>
        </p:nvPicPr>
        <p:blipFill>
          <a:blip r:embed="rId2" cstate="print"/>
          <a:stretch>
            <a:fillRect/>
          </a:stretch>
        </p:blipFill>
        <p:spPr>
          <a:xfrm>
            <a:off x="3987800" y="2819400"/>
            <a:ext cx="4546600" cy="3409950"/>
          </a:xfrm>
          <a:prstGeom prst="rect">
            <a:avLst/>
          </a:prstGeom>
          <a:ln>
            <a:noFill/>
          </a:ln>
          <a:effectLst>
            <a:softEdge rad="112500"/>
          </a:effectLst>
        </p:spPr>
      </p:pic>
    </p:spTree>
    <p:extLst>
      <p:ext uri="{BB962C8B-B14F-4D97-AF65-F5344CB8AC3E}">
        <p14:creationId xmlns="" xmlns:p14="http://schemas.microsoft.com/office/powerpoint/2010/main" val="149174206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a:t>
            </a:r>
            <a:endParaRPr lang="en-US" dirty="0"/>
          </a:p>
        </p:txBody>
      </p:sp>
      <p:pic>
        <p:nvPicPr>
          <p:cNvPr id="102402" name="Picture 2" descr="http://elviscocaaa.webcindario.com/Images/Internet.jpeg"/>
          <p:cNvPicPr>
            <a:picLocks noChangeAspect="1" noChangeArrowheads="1"/>
          </p:cNvPicPr>
          <p:nvPr/>
        </p:nvPicPr>
        <p:blipFill>
          <a:blip r:embed="rId2" cstate="print"/>
          <a:srcRect/>
          <a:stretch>
            <a:fillRect/>
          </a:stretch>
        </p:blipFill>
        <p:spPr bwMode="auto">
          <a:xfrm>
            <a:off x="152396" y="1828800"/>
            <a:ext cx="8915404" cy="38100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467600" cy="1143000"/>
          </a:xfrm>
        </p:spPr>
        <p:txBody>
          <a:bodyPr>
            <a:normAutofit/>
          </a:bodyPr>
          <a:lstStyle/>
          <a:p>
            <a:r>
              <a:rPr lang="en-US" sz="3200" u="sng" dirty="0" smtClean="0">
                <a:latin typeface="Arial Rounded MT Bold" pitchFamily="34" charset="0"/>
              </a:rPr>
              <a:t>Applications of Embedded </a:t>
            </a:r>
            <a:br>
              <a:rPr lang="en-US" sz="3200" u="sng" dirty="0" smtClean="0">
                <a:latin typeface="Arial Rounded MT Bold" pitchFamily="34" charset="0"/>
              </a:rPr>
            </a:br>
            <a:r>
              <a:rPr lang="en-US" sz="3200" u="sng" dirty="0" smtClean="0">
                <a:latin typeface="Arial Rounded MT Bold" pitchFamily="34" charset="0"/>
              </a:rPr>
              <a:t>Systems</a:t>
            </a:r>
            <a:endParaRPr lang="en-US" sz="3200" u="sng" dirty="0">
              <a:latin typeface="Arial Rounded MT Bold" pitchFamily="34" charset="0"/>
            </a:endParaRPr>
          </a:p>
        </p:txBody>
      </p:sp>
      <p:pic>
        <p:nvPicPr>
          <p:cNvPr id="4" name="Content Placeholder 3" descr="Fig1_hi-res.jpg"/>
          <p:cNvPicPr>
            <a:picLocks noGrp="1" noChangeAspect="1"/>
          </p:cNvPicPr>
          <p:nvPr>
            <p:ph idx="1"/>
          </p:nvPr>
        </p:nvPicPr>
        <p:blipFill>
          <a:blip r:embed="rId2" cstate="print"/>
          <a:stretch>
            <a:fillRect/>
          </a:stretch>
        </p:blipFill>
        <p:spPr>
          <a:xfrm>
            <a:off x="477012" y="1984089"/>
            <a:ext cx="8189976" cy="3758184"/>
          </a:xfrm>
          <a:prstGeom prst="rect">
            <a:avLst/>
          </a:prstGeom>
        </p:spPr>
      </p:pic>
    </p:spTree>
    <p:extLst>
      <p:ext uri="{BB962C8B-B14F-4D97-AF65-F5344CB8AC3E}">
        <p14:creationId xmlns="" xmlns:p14="http://schemas.microsoft.com/office/powerpoint/2010/main" val="1304798940"/>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03238" y="228600"/>
            <a:ext cx="7543800" cy="1450975"/>
          </a:xfrm>
        </p:spPr>
        <p:txBody>
          <a:bodyPr/>
          <a:lstStyle/>
          <a:p>
            <a:pPr eaLnBrk="1" hangingPunct="1"/>
            <a:r>
              <a:rPr lang="en-US" altLang="en-US" sz="3200" b="1" u="sng" smtClean="0">
                <a:solidFill>
                  <a:srgbClr val="009900"/>
                </a:solidFill>
              </a:rPr>
              <a:t>Embedded systems applications?</a:t>
            </a:r>
          </a:p>
        </p:txBody>
      </p:sp>
      <p:sp>
        <p:nvSpPr>
          <p:cNvPr id="6147" name="Rectangle 3"/>
          <p:cNvSpPr>
            <a:spLocks noGrp="1" noChangeArrowheads="1"/>
          </p:cNvSpPr>
          <p:nvPr>
            <p:ph idx="1"/>
          </p:nvPr>
        </p:nvSpPr>
        <p:spPr>
          <a:xfrm>
            <a:off x="498475" y="1447800"/>
            <a:ext cx="8458200" cy="4530725"/>
          </a:xfrm>
        </p:spPr>
        <p:txBody>
          <a:bodyPr>
            <a:normAutofit lnSpcReduction="10000"/>
          </a:bodyPr>
          <a:lstStyle/>
          <a:p>
            <a:pPr marL="609600" indent="-609600" eaLnBrk="1" hangingPunct="1">
              <a:buFont typeface="Wingdings" pitchFamily="2" charset="2"/>
              <a:buNone/>
            </a:pPr>
            <a:r>
              <a:rPr lang="en-US" altLang="en-US" sz="2400" smtClean="0"/>
              <a:t>Embedded systems span all aspects of modern life and there are many examples of their use.</a:t>
            </a:r>
          </a:p>
          <a:p>
            <a:pPr marL="609600" indent="-609600" eaLnBrk="1" hangingPunct="1">
              <a:buFont typeface="Wingdings" pitchFamily="2" charset="2"/>
              <a:buNone/>
            </a:pPr>
            <a:endParaRPr lang="en-US" altLang="en-US" sz="2400" smtClean="0"/>
          </a:p>
          <a:p>
            <a:pPr marL="609600" indent="-609600" eaLnBrk="1" hangingPunct="1">
              <a:buFont typeface="Wingdings" pitchFamily="2" charset="2"/>
              <a:buNone/>
            </a:pPr>
            <a:r>
              <a:rPr lang="en-US" altLang="en-US" sz="2400" smtClean="0"/>
              <a:t>a)     Biomedical Instrumentation – ECG Recorder, Blood cell recorder, patient monitor system</a:t>
            </a:r>
          </a:p>
          <a:p>
            <a:pPr marL="609600" indent="-609600" eaLnBrk="1" hangingPunct="1">
              <a:buFont typeface="Wingdings" pitchFamily="2" charset="2"/>
              <a:buChar char="l"/>
            </a:pPr>
            <a:endParaRPr lang="en-US" altLang="en-US" sz="2400" smtClean="0"/>
          </a:p>
          <a:p>
            <a:pPr marL="609600" indent="-609600" eaLnBrk="1" hangingPunct="1">
              <a:buFont typeface="Wingdings" pitchFamily="2" charset="2"/>
              <a:buNone/>
            </a:pPr>
            <a:r>
              <a:rPr lang="en-US" altLang="en-US" sz="2400" smtClean="0"/>
              <a:t>b)     Communication systems – pagers, cellular phones, cable TV terminals, fax and transreceivers, video games and so on.</a:t>
            </a:r>
          </a:p>
          <a:p>
            <a:pPr marL="609600" indent="-609600" eaLnBrk="1" hangingPunct="1">
              <a:buFont typeface="Wingdings" pitchFamily="2" charset="2"/>
              <a:buChar char="l"/>
            </a:pPr>
            <a:endParaRPr lang="en-US" altLang="en-US" sz="2400" smtClean="0"/>
          </a:p>
          <a:p>
            <a:pPr marL="609600" indent="-609600" eaLnBrk="1" hangingPunct="1">
              <a:buFont typeface="Wingdings" pitchFamily="2" charset="2"/>
              <a:buNone/>
            </a:pPr>
            <a:r>
              <a:rPr lang="en-US" altLang="en-US" sz="2400" smtClean="0"/>
              <a:t>c)      Peripheral controllers of a computer – Keyboard controller, DRAM controller, DMA controller, Printer controller, LAN controller, disk drive controller.</a:t>
            </a: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685800" y="457200"/>
            <a:ext cx="7848600" cy="5486400"/>
          </a:xfrm>
        </p:spPr>
        <p:txBody>
          <a:bodyPr rtlCol="0">
            <a:normAutofit lnSpcReduction="10000"/>
          </a:bodyPr>
          <a:lstStyle/>
          <a:p>
            <a:pPr marL="533400" indent="-533400" eaLnBrk="1" fontAlgn="auto" hangingPunct="1">
              <a:spcAft>
                <a:spcPts val="0"/>
              </a:spcAft>
              <a:buFont typeface="Wingdings" panose="05000000000000000000" pitchFamily="2" charset="2"/>
              <a:buAutoNum type="alphaLcParenR"/>
              <a:defRPr/>
            </a:pPr>
            <a:endParaRPr lang="en-US" altLang="en-US" sz="2400" dirty="0" smtClean="0"/>
          </a:p>
          <a:p>
            <a:pPr marL="533400" indent="-533400" eaLnBrk="1" fontAlgn="auto" hangingPunct="1">
              <a:spcAft>
                <a:spcPts val="0"/>
              </a:spcAft>
              <a:buFont typeface="Wingdings" panose="05000000000000000000" pitchFamily="2" charset="2"/>
              <a:buNone/>
              <a:defRPr/>
            </a:pPr>
            <a:r>
              <a:rPr lang="en-US" altLang="en-US" sz="2000" dirty="0" smtClean="0"/>
              <a:t>d</a:t>
            </a:r>
            <a:r>
              <a:rPr lang="en-US" altLang="en-US" sz="2800" dirty="0" smtClean="0"/>
              <a:t>)    Industrial Instrumentation – Process controller, DC motor controller, robotic systems, CNC machine controller, close loop engine controller,  industrial moisture recorder cum controller.</a:t>
            </a:r>
          </a:p>
          <a:p>
            <a:pPr marL="533400" indent="-533400" eaLnBrk="1" fontAlgn="auto" hangingPunct="1">
              <a:spcAft>
                <a:spcPts val="0"/>
              </a:spcAft>
              <a:buFont typeface="Wingdings" panose="05000000000000000000" pitchFamily="2" charset="2"/>
              <a:buNone/>
              <a:defRPr/>
            </a:pPr>
            <a:endParaRPr lang="en-US" altLang="en-US" sz="2800" dirty="0" smtClean="0"/>
          </a:p>
          <a:p>
            <a:pPr marL="533400" indent="-533400" eaLnBrk="1" fontAlgn="auto" hangingPunct="1">
              <a:spcAft>
                <a:spcPts val="0"/>
              </a:spcAft>
              <a:buFont typeface="Wingdings" panose="05000000000000000000" pitchFamily="2" charset="2"/>
              <a:buAutoNum type="alphaLcParenR" startAt="5"/>
              <a:defRPr/>
            </a:pPr>
            <a:r>
              <a:rPr lang="en-US" altLang="en-US" sz="2800" dirty="0" smtClean="0"/>
              <a:t>Scientific  – digital storage system, CRT display controller, spectrum </a:t>
            </a:r>
            <a:r>
              <a:rPr lang="en-US" altLang="en-US" sz="2800" dirty="0" err="1" smtClean="0"/>
              <a:t>analyser</a:t>
            </a:r>
            <a:r>
              <a:rPr lang="en-US" altLang="en-US" sz="2800" dirty="0" smtClean="0"/>
              <a:t>.</a:t>
            </a:r>
          </a:p>
          <a:p>
            <a:pPr marL="609600" indent="-609600" eaLnBrk="1" fontAlgn="auto" hangingPunct="1">
              <a:spcAft>
                <a:spcPts val="0"/>
              </a:spcAft>
              <a:buFont typeface="Wingdings" panose="05000000000000000000" pitchFamily="2" charset="2"/>
              <a:buNone/>
              <a:defRPr/>
            </a:pPr>
            <a:endParaRPr lang="en-US" altLang="en-US" sz="2800" dirty="0" smtClean="0"/>
          </a:p>
          <a:p>
            <a:pPr marL="609600" indent="-609600" eaLnBrk="1" fontAlgn="auto" hangingPunct="1">
              <a:spcAft>
                <a:spcPts val="0"/>
              </a:spcAft>
              <a:buFont typeface="Wingdings" panose="05000000000000000000" pitchFamily="2" charset="2"/>
              <a:buNone/>
              <a:defRPr/>
            </a:pPr>
            <a:r>
              <a:rPr lang="en-US" altLang="en-US" sz="2800" dirty="0" smtClean="0"/>
              <a:t>	Military &amp; space</a:t>
            </a:r>
          </a:p>
          <a:p>
            <a:pPr marL="609600" indent="-609600" eaLnBrk="1" fontAlgn="auto" hangingPunct="1">
              <a:spcAft>
                <a:spcPts val="0"/>
              </a:spcAft>
              <a:buFont typeface="Wingdings" panose="05000000000000000000" pitchFamily="2" charset="2"/>
              <a:buNone/>
              <a:defRPr/>
            </a:pPr>
            <a:r>
              <a:rPr lang="en-US" altLang="en-US" sz="2800" dirty="0" smtClean="0"/>
              <a:t>	Agriculture</a:t>
            </a:r>
          </a:p>
          <a:p>
            <a:pPr marL="609600" indent="-609600" eaLnBrk="1" fontAlgn="auto" hangingPunct="1">
              <a:spcAft>
                <a:spcPts val="0"/>
              </a:spcAft>
              <a:buFont typeface="Wingdings" panose="05000000000000000000" pitchFamily="2" charset="2"/>
              <a:buNone/>
              <a:defRPr/>
            </a:pPr>
            <a:r>
              <a:rPr lang="en-US" altLang="en-US" sz="2800" dirty="0" smtClean="0"/>
              <a:t>	Consumer electronics</a:t>
            </a:r>
          </a:p>
          <a:p>
            <a:pPr marL="533400" indent="-533400" eaLnBrk="1" fontAlgn="auto" hangingPunct="1">
              <a:spcAft>
                <a:spcPts val="0"/>
              </a:spcAft>
              <a:buFont typeface="Wingdings" panose="05000000000000000000" pitchFamily="2" charset="2"/>
              <a:buAutoNum type="alphaLcParenR" startAt="5"/>
              <a:defRPr/>
            </a:pPr>
            <a:endParaRPr lang="en-US" altLang="en-US" sz="2000" dirty="0" smtClean="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 xmlns:p14="http://schemas.microsoft.com/office/powerpoint/2010/main" val="1999626261"/>
              </p:ext>
            </p:extLst>
          </p:nvPr>
        </p:nvGraphicFramePr>
        <p:xfrm>
          <a:off x="1647048" y="35814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629503" y="3352800"/>
            <a:ext cx="184731" cy="707886"/>
          </a:xfrm>
          <a:prstGeom prst="rect">
            <a:avLst/>
          </a:prstGeom>
          <a:noFill/>
        </p:spPr>
        <p:txBody>
          <a:bodyPr wrap="none" rtlCol="0">
            <a:spAutoFit/>
          </a:bodyPr>
          <a:lstStyle/>
          <a:p>
            <a:endParaRPr lang="en-US" sz="2000" dirty="0" smtClean="0"/>
          </a:p>
          <a:p>
            <a:endParaRPr lang="en-US" sz="2000" dirty="0"/>
          </a:p>
        </p:txBody>
      </p:sp>
      <p:sp>
        <p:nvSpPr>
          <p:cNvPr id="8" name="TextBox 7"/>
          <p:cNvSpPr txBox="1"/>
          <p:nvPr/>
        </p:nvSpPr>
        <p:spPr>
          <a:xfrm>
            <a:off x="1295400" y="4648200"/>
            <a:ext cx="6799297" cy="461665"/>
          </a:xfrm>
          <a:prstGeom prst="rect">
            <a:avLst/>
          </a:prstGeom>
          <a:noFill/>
        </p:spPr>
        <p:txBody>
          <a:bodyPr wrap="none" rtlCol="0">
            <a:spAutoFit/>
          </a:bodyPr>
          <a:lstStyle/>
          <a:p>
            <a:r>
              <a:rPr lang="en-US" sz="2400" b="1" dirty="0" smtClean="0"/>
              <a:t>Compare an Embedded System with a Human Being</a:t>
            </a:r>
            <a:endParaRPr lang="en-US" sz="2400" b="1" dirty="0"/>
          </a:p>
        </p:txBody>
      </p:sp>
      <p:sp>
        <p:nvSpPr>
          <p:cNvPr id="9" name="Title 8"/>
          <p:cNvSpPr>
            <a:spLocks noGrp="1"/>
          </p:cNvSpPr>
          <p:nvPr>
            <p:ph type="ctrTitle"/>
          </p:nvPr>
        </p:nvSpPr>
        <p:spPr>
          <a:xfrm>
            <a:off x="685800" y="-228600"/>
            <a:ext cx="7772400" cy="1470025"/>
          </a:xfrm>
        </p:spPr>
        <p:txBody>
          <a:bodyPr/>
          <a:lstStyle/>
          <a:p>
            <a:r>
              <a:rPr lang="en-US" dirty="0" smtClean="0">
                <a:latin typeface="Arial Rounded MT Bold" pitchFamily="34" charset="0"/>
              </a:rPr>
              <a:t>How it works…</a:t>
            </a:r>
            <a:endParaRPr lang="en-US" dirty="0">
              <a:latin typeface="Arial Rounded MT Bold" pitchFamily="34" charset="0"/>
            </a:endParaRPr>
          </a:p>
        </p:txBody>
      </p:sp>
      <p:sp>
        <p:nvSpPr>
          <p:cNvPr id="10" name="Subtitle 9"/>
          <p:cNvSpPr>
            <a:spLocks noGrp="1"/>
          </p:cNvSpPr>
          <p:nvPr>
            <p:ph type="subTitle" idx="1"/>
          </p:nvPr>
        </p:nvSpPr>
        <p:spPr>
          <a:xfrm>
            <a:off x="304800" y="3048000"/>
            <a:ext cx="8153400" cy="1752600"/>
          </a:xfrm>
        </p:spPr>
        <p:txBody>
          <a:bodyPr>
            <a:normAutofit/>
          </a:bodyPr>
          <a:lstStyle/>
          <a:p>
            <a:pPr algn="l"/>
            <a:r>
              <a:rPr lang="en-US" sz="2400" dirty="0" smtClean="0">
                <a:solidFill>
                  <a:schemeClr val="tx1"/>
                </a:solidFill>
              </a:rPr>
              <a:t>The input devices give some input to the processing unit, the processing unit which can be either a microcontroller or a microprocessor, processes that input and gives the output on the output devices.</a:t>
            </a:r>
          </a:p>
          <a:p>
            <a:endParaRPr lang="en-US" dirty="0"/>
          </a:p>
        </p:txBody>
      </p:sp>
      <p:graphicFrame>
        <p:nvGraphicFramePr>
          <p:cNvPr id="11" name="Diagram 10"/>
          <p:cNvGraphicFramePr/>
          <p:nvPr>
            <p:extLst>
              <p:ext uri="{D42A27DB-BD31-4B8C-83A1-F6EECF244321}">
                <p14:modId xmlns="" xmlns:p14="http://schemas.microsoft.com/office/powerpoint/2010/main" val="1548805346"/>
              </p:ext>
            </p:extLst>
          </p:nvPr>
        </p:nvGraphicFramePr>
        <p:xfrm>
          <a:off x="2362200" y="990600"/>
          <a:ext cx="3962400" cy="1905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3832873607"/>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sz="3200" b="1" u="sng" dirty="0" smtClean="0">
                <a:solidFill>
                  <a:srgbClr val="CD23B5"/>
                </a:solidFill>
              </a:rPr>
              <a:t>COMPONETS OF ES</a:t>
            </a:r>
            <a:endParaRPr lang="en-US" altLang="en-US" sz="3200" b="1" u="sng" dirty="0" smtClean="0">
              <a:solidFill>
                <a:srgbClr val="CD23B5"/>
              </a:solidFill>
            </a:endParaRPr>
          </a:p>
        </p:txBody>
      </p:sp>
      <p:sp>
        <p:nvSpPr>
          <p:cNvPr id="8195" name="Rectangle 3"/>
          <p:cNvSpPr>
            <a:spLocks noGrp="1" noChangeArrowheads="1"/>
          </p:cNvSpPr>
          <p:nvPr>
            <p:ph idx="1"/>
          </p:nvPr>
        </p:nvSpPr>
        <p:spPr/>
        <p:txBody>
          <a:bodyPr/>
          <a:lstStyle/>
          <a:p>
            <a:pPr eaLnBrk="1" hangingPunct="1">
              <a:buFont typeface="Wingdings" pitchFamily="2" charset="2"/>
              <a:buNone/>
            </a:pPr>
            <a:endParaRPr lang="en-US" altLang="en-US" sz="2400" b="1" dirty="0" smtClean="0"/>
          </a:p>
          <a:p>
            <a:pPr eaLnBrk="1" hangingPunct="1"/>
            <a:r>
              <a:rPr lang="en-US" altLang="en-US" sz="2400" dirty="0" smtClean="0"/>
              <a:t>Central Processing Unit (CPU)</a:t>
            </a:r>
            <a:endParaRPr lang="en-US" altLang="en-US" sz="2400" b="1" dirty="0" smtClean="0"/>
          </a:p>
          <a:p>
            <a:pPr eaLnBrk="1" hangingPunct="1"/>
            <a:r>
              <a:rPr lang="en-US" altLang="en-US" sz="2400" dirty="0" smtClean="0"/>
              <a:t>Memory (Read only memory and Random access memory)</a:t>
            </a:r>
            <a:endParaRPr lang="en-US" altLang="en-US" sz="2400" b="1" dirty="0" smtClean="0"/>
          </a:p>
          <a:p>
            <a:pPr eaLnBrk="1" hangingPunct="1"/>
            <a:r>
              <a:rPr lang="en-US" altLang="en-US" sz="2400" dirty="0" smtClean="0"/>
              <a:t>Input Devices</a:t>
            </a:r>
            <a:endParaRPr lang="en-US" altLang="en-US" sz="2400" b="1" dirty="0" smtClean="0"/>
          </a:p>
          <a:p>
            <a:pPr eaLnBrk="1" hangingPunct="1"/>
            <a:r>
              <a:rPr lang="en-US" altLang="en-US" sz="2400" dirty="0" smtClean="0"/>
              <a:t>Output </a:t>
            </a:r>
            <a:r>
              <a:rPr lang="en-US" altLang="en-US" sz="2400" dirty="0" smtClean="0"/>
              <a:t>Devices</a:t>
            </a:r>
            <a:endParaRPr lang="en-US" altLang="en-US" sz="2400" b="1" dirty="0" smtClean="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Memory</a:t>
            </a:r>
          </a:p>
        </p:txBody>
      </p:sp>
      <p:sp>
        <p:nvSpPr>
          <p:cNvPr id="11267" name="Content Placeholder 2"/>
          <p:cNvSpPr>
            <a:spLocks noGrp="1"/>
          </p:cNvSpPr>
          <p:nvPr>
            <p:ph idx="1"/>
          </p:nvPr>
        </p:nvSpPr>
        <p:spPr/>
        <p:txBody>
          <a:bodyPr>
            <a:normAutofit fontScale="77500" lnSpcReduction="20000"/>
          </a:bodyPr>
          <a:lstStyle/>
          <a:p>
            <a:r>
              <a:rPr lang="en-US" dirty="0" smtClean="0"/>
              <a:t>What is Memory..??</a:t>
            </a:r>
          </a:p>
          <a:p>
            <a:pPr>
              <a:buFont typeface="Arial" charset="0"/>
              <a:buNone/>
            </a:pPr>
            <a:r>
              <a:rPr lang="en-US" dirty="0" smtClean="0"/>
              <a:t> </a:t>
            </a:r>
          </a:p>
          <a:p>
            <a:pPr>
              <a:buFont typeface="Arial" charset="0"/>
              <a:buNone/>
            </a:pPr>
            <a:r>
              <a:rPr lang="en-US" dirty="0" smtClean="0"/>
              <a:t>Types Of Memories</a:t>
            </a:r>
          </a:p>
          <a:p>
            <a:r>
              <a:rPr lang="en-US" dirty="0" smtClean="0"/>
              <a:t>Primary(RAM)</a:t>
            </a:r>
          </a:p>
          <a:p>
            <a:r>
              <a:rPr lang="en-US" dirty="0" smtClean="0"/>
              <a:t>Secondary(</a:t>
            </a:r>
            <a:r>
              <a:rPr lang="en-US" dirty="0" err="1" smtClean="0"/>
              <a:t>ROM,Flash</a:t>
            </a:r>
            <a:r>
              <a:rPr lang="en-US" dirty="0" smtClean="0"/>
              <a:t> etc)</a:t>
            </a:r>
          </a:p>
          <a:p>
            <a:endParaRPr lang="en-US" dirty="0" smtClean="0"/>
          </a:p>
          <a:p>
            <a:pPr>
              <a:buFont typeface="Arial" charset="0"/>
              <a:buNone/>
            </a:pPr>
            <a:r>
              <a:rPr lang="en-US" dirty="0" smtClean="0"/>
              <a:t>Differences…</a:t>
            </a:r>
          </a:p>
          <a:p>
            <a:pPr>
              <a:buFont typeface="Arial" charset="0"/>
              <a:buNone/>
            </a:pPr>
            <a:endParaRPr lang="en-US" dirty="0" smtClean="0"/>
          </a:p>
          <a:p>
            <a:pPr>
              <a:buFont typeface="Arial" charset="0"/>
              <a:buNone/>
            </a:pPr>
            <a:r>
              <a:rPr lang="en-US" dirty="0" smtClean="0"/>
              <a:t>How Memory is being Processed..??</a:t>
            </a:r>
          </a:p>
          <a:p>
            <a:pPr>
              <a:buFont typeface="Arial" charset="0"/>
              <a:buNone/>
            </a:pPr>
            <a:r>
              <a:rPr lang="en-US" dirty="0" smtClean="0"/>
              <a:t>   Address Bus</a:t>
            </a:r>
          </a:p>
          <a:p>
            <a:pPr>
              <a:buFont typeface="Arial" charset="0"/>
              <a:buNone/>
            </a:pPr>
            <a:r>
              <a:rPr lang="en-US" dirty="0" smtClean="0"/>
              <a:t>	Data </a:t>
            </a:r>
            <a:r>
              <a:rPr lang="en-US" dirty="0" smtClean="0"/>
              <a:t>Bus</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MICROPROCESSOR</a:t>
            </a:r>
            <a:endParaRPr lang="en-US" dirty="0"/>
          </a:p>
        </p:txBody>
      </p:sp>
      <p:sp>
        <p:nvSpPr>
          <p:cNvPr id="3" name="Content Placeholder 2"/>
          <p:cNvSpPr>
            <a:spLocks noGrp="1"/>
          </p:cNvSpPr>
          <p:nvPr>
            <p:ph idx="1"/>
          </p:nvPr>
        </p:nvSpPr>
        <p:spPr/>
        <p:txBody>
          <a:bodyPr/>
          <a:lstStyle/>
          <a:p>
            <a:r>
              <a:rPr lang="en-US" dirty="0" smtClean="0"/>
              <a:t>A </a:t>
            </a:r>
            <a:r>
              <a:rPr lang="en-US" b="1" dirty="0" smtClean="0"/>
              <a:t>microprocessor</a:t>
            </a:r>
            <a:r>
              <a:rPr lang="en-US" dirty="0" smtClean="0"/>
              <a:t> is a processing unit(CPU) that is used to process the data like addition, subtraction etc.</a:t>
            </a:r>
          </a:p>
          <a:p>
            <a:r>
              <a:rPr lang="en-US" dirty="0" smtClean="0"/>
              <a:t> It is a CPU on</a:t>
            </a:r>
          </a:p>
          <a:p>
            <a:pPr>
              <a:buNone/>
            </a:pPr>
            <a:r>
              <a:rPr lang="en-US" dirty="0" smtClean="0"/>
              <a:t>	 a single chip.</a:t>
            </a:r>
          </a:p>
          <a:p>
            <a:pPr>
              <a:buNone/>
            </a:pPr>
            <a:endParaRPr lang="en-US" dirty="0"/>
          </a:p>
        </p:txBody>
      </p:sp>
      <p:pic>
        <p:nvPicPr>
          <p:cNvPr id="1026" name="Picture 2" descr="https://electrosome.com/wp-content/uploads/2017/04/Block-Diagram-of-a-Computer.jpg"/>
          <p:cNvPicPr>
            <a:picLocks noChangeAspect="1" noChangeArrowheads="1"/>
          </p:cNvPicPr>
          <p:nvPr/>
        </p:nvPicPr>
        <p:blipFill>
          <a:blip r:embed="rId2" cstate="print"/>
          <a:srcRect/>
          <a:stretch>
            <a:fillRect/>
          </a:stretch>
        </p:blipFill>
        <p:spPr bwMode="auto">
          <a:xfrm>
            <a:off x="3518630" y="2895600"/>
            <a:ext cx="5398522" cy="335280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4000" u="sng" dirty="0" smtClean="0">
                <a:latin typeface="Arial Rounded MT Bold" pitchFamily="34" charset="0"/>
              </a:rPr>
              <a:t>MICROCONTROLLERS</a:t>
            </a:r>
            <a:endParaRPr lang="en-US" sz="4000" u="sng" dirty="0">
              <a:solidFill>
                <a:schemeClr val="tx2">
                  <a:lumMod val="75000"/>
                </a:schemeClr>
              </a:solidFill>
              <a:effectLst>
                <a:outerShdw blurRad="38100" dist="38100" dir="2700000" algn="tl">
                  <a:srgbClr val="000000">
                    <a:alpha val="43137"/>
                  </a:srgbClr>
                </a:outerShdw>
              </a:effectLst>
              <a:latin typeface="Arial Rounded MT Bold" pitchFamily="34" charset="0"/>
            </a:endParaRPr>
          </a:p>
        </p:txBody>
      </p:sp>
      <p:sp>
        <p:nvSpPr>
          <p:cNvPr id="5" name="Content Placeholder 4"/>
          <p:cNvSpPr>
            <a:spLocks noGrp="1"/>
          </p:cNvSpPr>
          <p:nvPr>
            <p:ph idx="1"/>
          </p:nvPr>
        </p:nvSpPr>
        <p:spPr>
          <a:xfrm>
            <a:off x="533400" y="1219200"/>
            <a:ext cx="8229600" cy="5105400"/>
          </a:xfrm>
        </p:spPr>
        <p:txBody>
          <a:bodyPr>
            <a:normAutofit/>
          </a:bodyPr>
          <a:lstStyle/>
          <a:p>
            <a:r>
              <a:rPr lang="en-US" sz="2000" dirty="0" smtClean="0"/>
              <a:t>single integrated circuit intended </a:t>
            </a:r>
          </a:p>
          <a:p>
            <a:pPr>
              <a:buNone/>
            </a:pPr>
            <a:r>
              <a:rPr lang="en-US" sz="2000" dirty="0" smtClean="0"/>
              <a:t>	to operate as an embedded system. </a:t>
            </a:r>
          </a:p>
          <a:p>
            <a:r>
              <a:rPr lang="en-US" sz="2000" dirty="0" smtClean="0"/>
              <a:t>Example: ATmega8</a:t>
            </a:r>
          </a:p>
          <a:p>
            <a:pPr>
              <a:buNone/>
            </a:pPr>
            <a:endParaRPr lang="en-US" sz="2400" dirty="0" smtClean="0">
              <a:latin typeface="Cambria" pitchFamily="18" charset="0"/>
            </a:endParaRPr>
          </a:p>
          <a:p>
            <a:pPr>
              <a:buNone/>
            </a:pPr>
            <a:endParaRPr lang="en-US" sz="2000" dirty="0" smtClean="0"/>
          </a:p>
          <a:p>
            <a:pPr>
              <a:buNone/>
            </a:pPr>
            <a:endParaRPr lang="en-US" sz="2000" dirty="0" smtClean="0"/>
          </a:p>
          <a:p>
            <a:pPr>
              <a:buNone/>
            </a:pPr>
            <a:endParaRPr lang="en-US" sz="2000" dirty="0" smtClean="0"/>
          </a:p>
          <a:p>
            <a:pPr>
              <a:buFont typeface="Wingdings" pitchFamily="2" charset="2"/>
              <a:buChar char="ü"/>
            </a:pPr>
            <a:endParaRPr lang="en-US" sz="2000" dirty="0"/>
          </a:p>
        </p:txBody>
      </p:sp>
      <p:pic>
        <p:nvPicPr>
          <p:cNvPr id="7" name="Picture 6" descr="fig0-1.gif"/>
          <p:cNvPicPr>
            <a:picLocks noChangeAspect="1"/>
          </p:cNvPicPr>
          <p:nvPr/>
        </p:nvPicPr>
        <p:blipFill>
          <a:blip r:embed="rId2" cstate="print"/>
          <a:stretch>
            <a:fillRect/>
          </a:stretch>
        </p:blipFill>
        <p:spPr>
          <a:xfrm>
            <a:off x="2286000" y="2509967"/>
            <a:ext cx="4905037" cy="3738433"/>
          </a:xfrm>
          <a:prstGeom prst="rect">
            <a:avLst/>
          </a:prstGeom>
        </p:spPr>
      </p:pic>
    </p:spTree>
    <p:extLst>
      <p:ext uri="{BB962C8B-B14F-4D97-AF65-F5344CB8AC3E}">
        <p14:creationId xmlns="" xmlns:p14="http://schemas.microsoft.com/office/powerpoint/2010/main" val="3587177515"/>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normAutofit/>
          </a:bodyPr>
          <a:lstStyle/>
          <a:p>
            <a:r>
              <a:rPr lang="en-US" sz="4000" u="sng" dirty="0" smtClean="0">
                <a:solidFill>
                  <a:schemeClr val="tx2">
                    <a:lumMod val="75000"/>
                  </a:schemeClr>
                </a:solidFill>
                <a:effectLst>
                  <a:outerShdw blurRad="38100" dist="38100" dir="2700000" algn="tl">
                    <a:srgbClr val="000000">
                      <a:alpha val="43137"/>
                    </a:srgbClr>
                  </a:outerShdw>
                </a:effectLst>
                <a:latin typeface="Arial Rounded MT Bold" pitchFamily="34" charset="0"/>
              </a:rPr>
              <a:t>I/O </a:t>
            </a:r>
            <a:r>
              <a:rPr lang="en-US" sz="4000" u="sng" dirty="0" err="1" smtClean="0">
                <a:solidFill>
                  <a:schemeClr val="tx2">
                    <a:lumMod val="75000"/>
                  </a:schemeClr>
                </a:solidFill>
                <a:effectLst>
                  <a:outerShdw blurRad="38100" dist="38100" dir="2700000" algn="tl">
                    <a:srgbClr val="000000">
                      <a:alpha val="43137"/>
                    </a:srgbClr>
                  </a:outerShdw>
                </a:effectLst>
                <a:latin typeface="Arial Rounded MT Bold" pitchFamily="34" charset="0"/>
              </a:rPr>
              <a:t>Devies</a:t>
            </a:r>
            <a:endParaRPr lang="en-US" sz="4000" u="sng" dirty="0">
              <a:solidFill>
                <a:schemeClr val="tx2">
                  <a:lumMod val="75000"/>
                </a:schemeClr>
              </a:solidFill>
              <a:effectLst>
                <a:outerShdw blurRad="38100" dist="38100" dir="2700000" algn="tl">
                  <a:srgbClr val="000000">
                    <a:alpha val="43137"/>
                  </a:srgbClr>
                </a:outerShdw>
              </a:effectLst>
              <a:latin typeface="Arial Rounded MT Bold" pitchFamily="34" charset="0"/>
            </a:endParaRPr>
          </a:p>
        </p:txBody>
      </p:sp>
      <p:sp>
        <p:nvSpPr>
          <p:cNvPr id="5" name="Content Placeholder 4"/>
          <p:cNvSpPr>
            <a:spLocks noGrp="1"/>
          </p:cNvSpPr>
          <p:nvPr>
            <p:ph idx="1"/>
          </p:nvPr>
        </p:nvSpPr>
        <p:spPr>
          <a:xfrm>
            <a:off x="533400" y="1219200"/>
            <a:ext cx="8229600" cy="5105400"/>
          </a:xfrm>
        </p:spPr>
        <p:txBody>
          <a:bodyPr>
            <a:normAutofit/>
          </a:bodyPr>
          <a:lstStyle/>
          <a:p>
            <a:pPr>
              <a:buNone/>
            </a:pPr>
            <a:endParaRPr lang="en-US" sz="2400" dirty="0" smtClean="0">
              <a:latin typeface="Cambria" pitchFamily="18" charset="0"/>
            </a:endParaRPr>
          </a:p>
          <a:p>
            <a:pPr>
              <a:buNone/>
            </a:pPr>
            <a:r>
              <a:rPr lang="en-US" sz="2000" dirty="0" smtClean="0"/>
              <a:t>Sensors</a:t>
            </a:r>
          </a:p>
          <a:p>
            <a:pPr>
              <a:buNone/>
            </a:pPr>
            <a:r>
              <a:rPr lang="en-US" sz="2000" dirty="0" smtClean="0"/>
              <a:t>LEDS</a:t>
            </a:r>
          </a:p>
          <a:p>
            <a:pPr>
              <a:buNone/>
            </a:pPr>
            <a:r>
              <a:rPr lang="en-US" sz="2000" dirty="0" smtClean="0"/>
              <a:t>MOTORS</a:t>
            </a:r>
          </a:p>
          <a:p>
            <a:pPr>
              <a:buNone/>
            </a:pPr>
            <a:r>
              <a:rPr lang="en-US" sz="2000" dirty="0" smtClean="0"/>
              <a:t>SWITCHES</a:t>
            </a:r>
          </a:p>
          <a:p>
            <a:pPr>
              <a:buNone/>
            </a:pPr>
            <a:endParaRPr lang="en-US" sz="2000" dirty="0" smtClean="0"/>
          </a:p>
          <a:p>
            <a:pPr>
              <a:buNone/>
            </a:pPr>
            <a:endParaRPr lang="en-US" sz="2000" dirty="0" smtClean="0"/>
          </a:p>
          <a:p>
            <a:pPr>
              <a:buNone/>
            </a:pPr>
            <a:r>
              <a:rPr lang="en-US" sz="2000" dirty="0" smtClean="0"/>
              <a:t>Every Sensor Will Have 3 Terminals..</a:t>
            </a:r>
            <a:endParaRPr lang="en-US" sz="2000" dirty="0" smtClean="0"/>
          </a:p>
          <a:p>
            <a:pPr>
              <a:buNone/>
            </a:pPr>
            <a:endParaRPr lang="en-US" sz="2000" dirty="0" smtClean="0"/>
          </a:p>
          <a:p>
            <a:pPr>
              <a:buNone/>
            </a:pPr>
            <a:endParaRPr lang="en-US" sz="2000" dirty="0" smtClean="0"/>
          </a:p>
          <a:p>
            <a:pPr>
              <a:buFont typeface="Wingdings" pitchFamily="2" charset="2"/>
              <a:buChar char="ü"/>
            </a:pPr>
            <a:endParaRPr lang="en-US" sz="2000" dirty="0"/>
          </a:p>
        </p:txBody>
      </p:sp>
    </p:spTree>
    <p:extLst>
      <p:ext uri="{BB962C8B-B14F-4D97-AF65-F5344CB8AC3E}">
        <p14:creationId xmlns="" xmlns:p14="http://schemas.microsoft.com/office/powerpoint/2010/main" val="3587177515"/>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229600" cy="4525963"/>
          </a:xfrm>
        </p:spPr>
        <p:txBody>
          <a:bodyPr>
            <a:normAutofit/>
          </a:bodyPr>
          <a:lstStyle/>
          <a:p>
            <a:pPr>
              <a:buNone/>
            </a:pPr>
            <a:r>
              <a:rPr lang="en-US" sz="2400" dirty="0" smtClean="0"/>
              <a:t>	Major companies which manufacture microcontrollers:</a:t>
            </a:r>
          </a:p>
          <a:p>
            <a:pPr>
              <a:buNone/>
            </a:pPr>
            <a:endParaRPr lang="en-US" dirty="0" smtClean="0"/>
          </a:p>
          <a:p>
            <a:endParaRPr lang="en-US" dirty="0" smtClean="0"/>
          </a:p>
          <a:p>
            <a:pPr>
              <a:buNone/>
            </a:pPr>
            <a:r>
              <a:rPr lang="en-US" sz="2400" dirty="0" smtClean="0"/>
              <a:t>	</a:t>
            </a:r>
          </a:p>
          <a:p>
            <a:endParaRPr lang="en-US" dirty="0"/>
          </a:p>
        </p:txBody>
      </p:sp>
      <p:sp>
        <p:nvSpPr>
          <p:cNvPr id="7" name="Title 3"/>
          <p:cNvSpPr txBox="1">
            <a:spLocks/>
          </p:cNvSpPr>
          <p:nvPr/>
        </p:nvSpPr>
        <p:spPr>
          <a:xfrm>
            <a:off x="228600" y="-228600"/>
            <a:ext cx="8229600" cy="1143000"/>
          </a:xfrm>
          <a:prstGeom prst="rect">
            <a:avLst/>
          </a:prstGeom>
        </p:spPr>
        <p:txBody>
          <a:bodyPr vert="horz" lIns="91440" tIns="45720" rIns="91440" bIns="45720" rtlCol="0" anchor="ctr">
            <a:normAutofit/>
          </a:bodyPr>
          <a:lstStyle/>
          <a:p>
            <a:pPr lvl="0" algn="ctr">
              <a:spcBef>
                <a:spcPct val="0"/>
              </a:spcBef>
              <a:defRPr/>
            </a:pPr>
            <a:r>
              <a:rPr lang="en-US" sz="4000" dirty="0" smtClean="0">
                <a:latin typeface="Arial Rounded MT Bold" pitchFamily="34" charset="0"/>
                <a:ea typeface="+mj-ea"/>
                <a:cs typeface="+mj-cs"/>
              </a:rPr>
              <a:t>MANUFACTURER</a:t>
            </a:r>
            <a:endParaRPr kumimoji="0" lang="en-US" sz="4000" b="0" i="0" strike="noStrike" kern="1200" cap="none" spc="0" normalizeH="0" baseline="0" noProof="0" dirty="0">
              <a:ln>
                <a:noFill/>
              </a:ln>
              <a:solidFill>
                <a:schemeClr val="tx2">
                  <a:lumMod val="75000"/>
                </a:schemeClr>
              </a:solidFill>
              <a:effectLst>
                <a:outerShdw blurRad="38100" dist="38100" dir="2700000" algn="tl">
                  <a:srgbClr val="000000">
                    <a:alpha val="43137"/>
                  </a:srgbClr>
                </a:outerShdw>
              </a:effectLst>
              <a:uLnTx/>
              <a:uFillTx/>
              <a:latin typeface="Arial Rounded MT Bold" pitchFamily="34" charset="0"/>
              <a:ea typeface="+mj-ea"/>
              <a:cs typeface="+mj-cs"/>
            </a:endParaRPr>
          </a:p>
        </p:txBody>
      </p:sp>
      <p:pic>
        <p:nvPicPr>
          <p:cNvPr id="3075" name="Picture 3" descr="C:\Users\i3indya\Desktop\images.jpg"/>
          <p:cNvPicPr>
            <a:picLocks noChangeAspect="1" noChangeArrowheads="1"/>
          </p:cNvPicPr>
          <p:nvPr/>
        </p:nvPicPr>
        <p:blipFill>
          <a:blip r:embed="rId2" cstate="print"/>
          <a:srcRect/>
          <a:stretch>
            <a:fillRect/>
          </a:stretch>
        </p:blipFill>
        <p:spPr bwMode="auto">
          <a:xfrm>
            <a:off x="6248400" y="3429000"/>
            <a:ext cx="2470945" cy="1554163"/>
          </a:xfrm>
          <a:prstGeom prst="rect">
            <a:avLst/>
          </a:prstGeom>
          <a:noFill/>
        </p:spPr>
      </p:pic>
      <p:pic>
        <p:nvPicPr>
          <p:cNvPr id="3076" name="Picture 4" descr="C:\Users\i3indya\Desktop\659px-Atmel_logo.svg.png"/>
          <p:cNvPicPr>
            <a:picLocks noChangeAspect="1" noChangeArrowheads="1"/>
          </p:cNvPicPr>
          <p:nvPr/>
        </p:nvPicPr>
        <p:blipFill>
          <a:blip r:embed="rId3" cstate="print"/>
          <a:srcRect/>
          <a:stretch>
            <a:fillRect/>
          </a:stretch>
        </p:blipFill>
        <p:spPr bwMode="auto">
          <a:xfrm>
            <a:off x="6248400" y="1981200"/>
            <a:ext cx="2397419" cy="1218718"/>
          </a:xfrm>
          <a:prstGeom prst="rect">
            <a:avLst/>
          </a:prstGeom>
          <a:noFill/>
        </p:spPr>
      </p:pic>
      <p:pic>
        <p:nvPicPr>
          <p:cNvPr id="3077" name="Picture 5" descr="C:\Users\i3indya\Desktop\arm.jpg"/>
          <p:cNvPicPr>
            <a:picLocks noChangeAspect="1" noChangeArrowheads="1"/>
          </p:cNvPicPr>
          <p:nvPr/>
        </p:nvPicPr>
        <p:blipFill>
          <a:blip r:embed="rId4" cstate="print"/>
          <a:srcRect/>
          <a:stretch>
            <a:fillRect/>
          </a:stretch>
        </p:blipFill>
        <p:spPr bwMode="auto">
          <a:xfrm>
            <a:off x="5797550" y="5257800"/>
            <a:ext cx="3117850" cy="925612"/>
          </a:xfrm>
          <a:prstGeom prst="rect">
            <a:avLst/>
          </a:prstGeom>
          <a:noFill/>
        </p:spPr>
      </p:pic>
      <p:graphicFrame>
        <p:nvGraphicFramePr>
          <p:cNvPr id="13" name="Diagram 12"/>
          <p:cNvGraphicFramePr/>
          <p:nvPr>
            <p:extLst>
              <p:ext uri="{D42A27DB-BD31-4B8C-83A1-F6EECF244321}">
                <p14:modId xmlns="" xmlns:p14="http://schemas.microsoft.com/office/powerpoint/2010/main" val="2233857002"/>
              </p:ext>
            </p:extLst>
          </p:nvPr>
        </p:nvGraphicFramePr>
        <p:xfrm>
          <a:off x="1219200" y="2362200"/>
          <a:ext cx="3048000" cy="2971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 xmlns:p14="http://schemas.microsoft.com/office/powerpoint/2010/main" val="324784694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smtClean="0"/>
              <a:t>Global computer network </a:t>
            </a:r>
          </a:p>
          <a:p>
            <a:pPr>
              <a:buNone/>
            </a:pPr>
            <a:r>
              <a:rPr lang="en-US" b="1" dirty="0" smtClean="0"/>
              <a:t>	</a:t>
            </a:r>
          </a:p>
          <a:p>
            <a:pPr>
              <a:buNone/>
            </a:pPr>
            <a:r>
              <a:rPr lang="en-US" b="1" dirty="0" smtClean="0"/>
              <a:t>	</a:t>
            </a:r>
            <a:r>
              <a:rPr lang="en-US" dirty="0" smtClean="0"/>
              <a:t>providing a variety of information and </a:t>
            </a:r>
          </a:p>
          <a:p>
            <a:pPr>
              <a:buNone/>
            </a:pPr>
            <a:r>
              <a:rPr lang="en-US" dirty="0" smtClean="0"/>
              <a:t>	</a:t>
            </a:r>
          </a:p>
          <a:p>
            <a:pPr>
              <a:buNone/>
            </a:pPr>
            <a:r>
              <a:rPr lang="en-US" dirty="0" smtClean="0"/>
              <a:t>	communication facilities</a:t>
            </a:r>
            <a:endParaRPr lang="en-US" dirty="0"/>
          </a:p>
        </p:txBody>
      </p:sp>
      <p:pic>
        <p:nvPicPr>
          <p:cNvPr id="2050" name="Picture 2" descr="C:\Users\prawin\Desktop\1.jpg"/>
          <p:cNvPicPr>
            <a:picLocks noChangeAspect="1" noChangeArrowheads="1"/>
          </p:cNvPicPr>
          <p:nvPr/>
        </p:nvPicPr>
        <p:blipFill>
          <a:blip r:embed="rId2"/>
          <a:srcRect/>
          <a:stretch>
            <a:fillRect/>
          </a:stretch>
        </p:blipFill>
        <p:spPr bwMode="auto">
          <a:xfrm>
            <a:off x="457200" y="1524000"/>
            <a:ext cx="8139545" cy="447675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AVR Controllers</a:t>
            </a:r>
            <a:endParaRPr lang="en-US" dirty="0"/>
          </a:p>
        </p:txBody>
      </p:sp>
      <p:pic>
        <p:nvPicPr>
          <p:cNvPr id="9" name="Content Placeholder 8" descr="AVR_tiny_chips.jpg"/>
          <p:cNvPicPr>
            <a:picLocks noGrp="1" noChangeAspect="1"/>
          </p:cNvPicPr>
          <p:nvPr>
            <p:ph idx="1"/>
          </p:nvPr>
        </p:nvPicPr>
        <p:blipFill>
          <a:blip r:embed="rId2" cstate="print"/>
          <a:stretch>
            <a:fillRect/>
          </a:stretch>
        </p:blipFill>
        <p:spPr>
          <a:xfrm>
            <a:off x="228600" y="1295400"/>
            <a:ext cx="3358162" cy="3782116"/>
          </a:xfrm>
        </p:spPr>
      </p:pic>
      <p:pic>
        <p:nvPicPr>
          <p:cNvPr id="11" name="Picture 10" descr="Xmega.gif"/>
          <p:cNvPicPr>
            <a:picLocks noChangeAspect="1"/>
          </p:cNvPicPr>
          <p:nvPr/>
        </p:nvPicPr>
        <p:blipFill>
          <a:blip r:embed="rId3" cstate="print"/>
          <a:stretch>
            <a:fillRect/>
          </a:stretch>
        </p:blipFill>
        <p:spPr>
          <a:xfrm>
            <a:off x="5791200" y="3962400"/>
            <a:ext cx="3048000" cy="2286000"/>
          </a:xfrm>
          <a:prstGeom prst="rect">
            <a:avLst/>
          </a:prstGeom>
        </p:spPr>
      </p:pic>
      <p:sp>
        <p:nvSpPr>
          <p:cNvPr id="12" name="TextBox 11"/>
          <p:cNvSpPr txBox="1"/>
          <p:nvPr/>
        </p:nvSpPr>
        <p:spPr>
          <a:xfrm>
            <a:off x="1219200" y="5181600"/>
            <a:ext cx="2057400" cy="523220"/>
          </a:xfrm>
          <a:prstGeom prst="rect">
            <a:avLst/>
          </a:prstGeom>
          <a:noFill/>
        </p:spPr>
        <p:txBody>
          <a:bodyPr wrap="square" rtlCol="0">
            <a:spAutoFit/>
          </a:bodyPr>
          <a:lstStyle/>
          <a:p>
            <a:r>
              <a:rPr lang="en-US" sz="2800" b="1" dirty="0" smtClean="0"/>
              <a:t>Tiny </a:t>
            </a:r>
            <a:endParaRPr lang="en-US" sz="2800" b="1" dirty="0"/>
          </a:p>
        </p:txBody>
      </p:sp>
      <p:sp>
        <p:nvSpPr>
          <p:cNvPr id="13" name="TextBox 12"/>
          <p:cNvSpPr txBox="1"/>
          <p:nvPr/>
        </p:nvSpPr>
        <p:spPr>
          <a:xfrm>
            <a:off x="3886200" y="1981200"/>
            <a:ext cx="1676400" cy="523220"/>
          </a:xfrm>
          <a:prstGeom prst="rect">
            <a:avLst/>
          </a:prstGeom>
          <a:noFill/>
        </p:spPr>
        <p:txBody>
          <a:bodyPr wrap="square" rtlCol="0">
            <a:spAutoFit/>
          </a:bodyPr>
          <a:lstStyle/>
          <a:p>
            <a:r>
              <a:rPr lang="en-US" sz="2800" b="1" dirty="0" smtClean="0"/>
              <a:t>Mega</a:t>
            </a:r>
            <a:endParaRPr lang="en-US" b="1" dirty="0"/>
          </a:p>
        </p:txBody>
      </p:sp>
      <p:sp>
        <p:nvSpPr>
          <p:cNvPr id="14" name="TextBox 13"/>
          <p:cNvSpPr txBox="1"/>
          <p:nvPr/>
        </p:nvSpPr>
        <p:spPr>
          <a:xfrm>
            <a:off x="5105400" y="5562600"/>
            <a:ext cx="1600200" cy="523220"/>
          </a:xfrm>
          <a:prstGeom prst="rect">
            <a:avLst/>
          </a:prstGeom>
          <a:noFill/>
        </p:spPr>
        <p:txBody>
          <a:bodyPr wrap="square" rtlCol="0">
            <a:spAutoFit/>
          </a:bodyPr>
          <a:lstStyle/>
          <a:p>
            <a:r>
              <a:rPr lang="en-US" sz="2800" b="1" dirty="0" err="1" smtClean="0"/>
              <a:t>Xmega</a:t>
            </a:r>
            <a:endParaRPr lang="en-US" b="1" dirty="0"/>
          </a:p>
        </p:txBody>
      </p:sp>
      <p:pic>
        <p:nvPicPr>
          <p:cNvPr id="15" name="Content Placeholder 7" descr="AT89S52-Microcontroller.jpg"/>
          <p:cNvPicPr>
            <a:picLocks noChangeAspect="1"/>
          </p:cNvPicPr>
          <p:nvPr/>
        </p:nvPicPr>
        <p:blipFill>
          <a:blip r:embed="rId4" cstate="print"/>
          <a:stretch>
            <a:fillRect/>
          </a:stretch>
        </p:blipFill>
        <p:spPr>
          <a:xfrm>
            <a:off x="4799954" y="914400"/>
            <a:ext cx="4072610" cy="304800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 Controllers</a:t>
            </a:r>
            <a:endParaRPr lang="en-US" dirty="0"/>
          </a:p>
        </p:txBody>
      </p:sp>
      <p:pic>
        <p:nvPicPr>
          <p:cNvPr id="4" name="Picture 3" descr="220px-PIC18F8720.jpg"/>
          <p:cNvPicPr>
            <a:picLocks noChangeAspect="1"/>
          </p:cNvPicPr>
          <p:nvPr/>
        </p:nvPicPr>
        <p:blipFill>
          <a:blip r:embed="rId2" cstate="print"/>
          <a:stretch>
            <a:fillRect/>
          </a:stretch>
        </p:blipFill>
        <p:spPr>
          <a:xfrm>
            <a:off x="5943600" y="1600200"/>
            <a:ext cx="2011680" cy="2011680"/>
          </a:xfrm>
          <a:prstGeom prst="rect">
            <a:avLst/>
          </a:prstGeom>
          <a:ln>
            <a:noFill/>
          </a:ln>
          <a:effectLst>
            <a:softEdge rad="112500"/>
          </a:effectLst>
        </p:spPr>
      </p:pic>
      <p:pic>
        <p:nvPicPr>
          <p:cNvPr id="5" name="Picture 4" descr="pic.jpg"/>
          <p:cNvPicPr>
            <a:picLocks noChangeAspect="1"/>
          </p:cNvPicPr>
          <p:nvPr/>
        </p:nvPicPr>
        <p:blipFill>
          <a:blip r:embed="rId3" cstate="print"/>
          <a:stretch>
            <a:fillRect/>
          </a:stretch>
        </p:blipFill>
        <p:spPr>
          <a:xfrm>
            <a:off x="5029200" y="3810000"/>
            <a:ext cx="3538348" cy="2199710"/>
          </a:xfrm>
          <a:prstGeom prst="rect">
            <a:avLst/>
          </a:prstGeom>
          <a:ln>
            <a:noFill/>
          </a:ln>
          <a:effectLst>
            <a:softEdge rad="112500"/>
          </a:effectLst>
        </p:spPr>
      </p:pic>
      <p:pic>
        <p:nvPicPr>
          <p:cNvPr id="6" name="Picture 5" descr="medium-ATmega324P-PDIP-40.png"/>
          <p:cNvPicPr>
            <a:picLocks noChangeAspect="1"/>
          </p:cNvPicPr>
          <p:nvPr/>
        </p:nvPicPr>
        <p:blipFill>
          <a:blip r:embed="rId4" cstate="print"/>
          <a:stretch>
            <a:fillRect/>
          </a:stretch>
        </p:blipFill>
        <p:spPr>
          <a:xfrm>
            <a:off x="533400" y="2286000"/>
            <a:ext cx="4152900" cy="274878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 Controllers</a:t>
            </a:r>
            <a:endParaRPr lang="en-US" dirty="0"/>
          </a:p>
        </p:txBody>
      </p:sp>
      <p:pic>
        <p:nvPicPr>
          <p:cNvPr id="4" name="Content Placeholder 3" descr="ARM-Video1-1Thumb.JPG"/>
          <p:cNvPicPr>
            <a:picLocks noGrp="1" noChangeAspect="1"/>
          </p:cNvPicPr>
          <p:nvPr>
            <p:ph idx="1"/>
          </p:nvPr>
        </p:nvPicPr>
        <p:blipFill>
          <a:blip r:embed="rId2" cstate="print"/>
          <a:stretch>
            <a:fillRect/>
          </a:stretch>
        </p:blipFill>
        <p:spPr>
          <a:xfrm>
            <a:off x="5715000" y="1524000"/>
            <a:ext cx="2540000" cy="2540000"/>
          </a:xfrm>
          <a:prstGeom prst="rect">
            <a:avLst/>
          </a:prstGeom>
        </p:spPr>
      </p:pic>
      <p:pic>
        <p:nvPicPr>
          <p:cNvPr id="5" name="Picture 4" descr="arm-microcontroller.jpg"/>
          <p:cNvPicPr>
            <a:picLocks noChangeAspect="1"/>
          </p:cNvPicPr>
          <p:nvPr/>
        </p:nvPicPr>
        <p:blipFill>
          <a:blip r:embed="rId3" cstate="print"/>
          <a:stretch>
            <a:fillRect/>
          </a:stretch>
        </p:blipFill>
        <p:spPr>
          <a:xfrm>
            <a:off x="0" y="1447800"/>
            <a:ext cx="5000398" cy="4425696"/>
          </a:xfrm>
          <a:prstGeom prst="rect">
            <a:avLst/>
          </a:prstGeom>
          <a:ln>
            <a:noFill/>
          </a:ln>
          <a:effectLst>
            <a:softEdge rad="112500"/>
          </a:effectLst>
        </p:spPr>
      </p:pic>
      <p:pic>
        <p:nvPicPr>
          <p:cNvPr id="6" name="Picture 5" descr="ARM-Microcontroller (1).jpg"/>
          <p:cNvPicPr>
            <a:picLocks noChangeAspect="1"/>
          </p:cNvPicPr>
          <p:nvPr/>
        </p:nvPicPr>
        <p:blipFill>
          <a:blip r:embed="rId4" cstate="print"/>
          <a:stretch>
            <a:fillRect/>
          </a:stretch>
        </p:blipFill>
        <p:spPr>
          <a:xfrm>
            <a:off x="5562600" y="4038600"/>
            <a:ext cx="2514600" cy="2210980"/>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905000"/>
          </a:xfrm>
        </p:spPr>
        <p:txBody>
          <a:bodyPr/>
          <a:lstStyle/>
          <a:p>
            <a:r>
              <a:rPr lang="en-US" u="sng" dirty="0" smtClean="0">
                <a:latin typeface="Arial Rounded MT Bold" pitchFamily="34" charset="0"/>
              </a:rPr>
              <a:t>AVR</a:t>
            </a:r>
            <a:br>
              <a:rPr lang="en-US" u="sng" dirty="0" smtClean="0">
                <a:latin typeface="Arial Rounded MT Bold" pitchFamily="34" charset="0"/>
              </a:rPr>
            </a:br>
            <a:r>
              <a:rPr lang="en-IN" dirty="0" smtClean="0">
                <a:solidFill>
                  <a:schemeClr val="accent6">
                    <a:lumMod val="75000"/>
                  </a:schemeClr>
                </a:solidFill>
              </a:rPr>
              <a:t> A</a:t>
            </a:r>
            <a:r>
              <a:rPr lang="en-IN" dirty="0" smtClean="0"/>
              <a:t>dvanced </a:t>
            </a:r>
            <a:r>
              <a:rPr lang="en-IN" dirty="0" smtClean="0">
                <a:solidFill>
                  <a:schemeClr val="accent6">
                    <a:lumMod val="75000"/>
                  </a:schemeClr>
                </a:solidFill>
              </a:rPr>
              <a:t>V</a:t>
            </a:r>
            <a:r>
              <a:rPr lang="en-IN" dirty="0" smtClean="0"/>
              <a:t>irtual </a:t>
            </a:r>
            <a:r>
              <a:rPr lang="en-IN" dirty="0" smtClean="0">
                <a:solidFill>
                  <a:schemeClr val="accent6">
                    <a:lumMod val="75000"/>
                  </a:schemeClr>
                </a:solidFill>
              </a:rPr>
              <a:t>R</a:t>
            </a:r>
            <a:r>
              <a:rPr lang="en-IN" dirty="0" smtClean="0"/>
              <a:t>ISC</a:t>
            </a:r>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RISC AND CISC</a:t>
            </a:r>
            <a:endParaRPr lang="en-US" dirty="0"/>
          </a:p>
        </p:txBody>
      </p:sp>
      <p:sp>
        <p:nvSpPr>
          <p:cNvPr id="3" name="Content Placeholder 2"/>
          <p:cNvSpPr>
            <a:spLocks noGrp="1"/>
          </p:cNvSpPr>
          <p:nvPr>
            <p:ph sz="half" idx="1"/>
          </p:nvPr>
        </p:nvSpPr>
        <p:spPr>
          <a:xfrm>
            <a:off x="457200" y="1295400"/>
            <a:ext cx="4038600" cy="4525963"/>
          </a:xfrm>
        </p:spPr>
        <p:txBody>
          <a:bodyPr>
            <a:normAutofit/>
          </a:bodyPr>
          <a:lstStyle/>
          <a:p>
            <a:r>
              <a:rPr lang="en-US" sz="2400" dirty="0" smtClean="0"/>
              <a:t>RISC (Reduced instruction set computing)</a:t>
            </a:r>
            <a:endParaRPr lang="en-US" sz="2400" dirty="0"/>
          </a:p>
        </p:txBody>
      </p:sp>
      <p:sp>
        <p:nvSpPr>
          <p:cNvPr id="4" name="Content Placeholder 3"/>
          <p:cNvSpPr>
            <a:spLocks noGrp="1"/>
          </p:cNvSpPr>
          <p:nvPr>
            <p:ph sz="half" idx="2"/>
          </p:nvPr>
        </p:nvSpPr>
        <p:spPr>
          <a:xfrm>
            <a:off x="4648200" y="1219200"/>
            <a:ext cx="4038600" cy="4525963"/>
          </a:xfrm>
        </p:spPr>
        <p:txBody>
          <a:bodyPr>
            <a:normAutofit/>
          </a:bodyPr>
          <a:lstStyle/>
          <a:p>
            <a:r>
              <a:rPr lang="en-US" sz="2400" dirty="0" smtClean="0"/>
              <a:t>CISC (Complex instruction set computing)</a:t>
            </a:r>
            <a:endParaRPr lang="en-US" sz="2400" dirty="0"/>
          </a:p>
        </p:txBody>
      </p:sp>
      <p:pic>
        <p:nvPicPr>
          <p:cNvPr id="98306" name="Picture 2" descr="http://www.differencebetween.info/sites/default/files/images/4/1cisc.jpg"/>
          <p:cNvPicPr>
            <a:picLocks noChangeAspect="1" noChangeArrowheads="1"/>
          </p:cNvPicPr>
          <p:nvPr/>
        </p:nvPicPr>
        <p:blipFill>
          <a:blip r:embed="rId2" cstate="print"/>
          <a:srcRect/>
          <a:stretch>
            <a:fillRect/>
          </a:stretch>
        </p:blipFill>
        <p:spPr bwMode="auto">
          <a:xfrm>
            <a:off x="5181600" y="2133599"/>
            <a:ext cx="3048000" cy="4126653"/>
          </a:xfrm>
          <a:prstGeom prst="rect">
            <a:avLst/>
          </a:prstGeom>
          <a:ln>
            <a:noFill/>
          </a:ln>
          <a:effectLst>
            <a:softEdge rad="112500"/>
          </a:effectLst>
        </p:spPr>
      </p:pic>
      <p:pic>
        <p:nvPicPr>
          <p:cNvPr id="98308" name="Picture 4" descr="http://www.differencebetween.info/sites/default/files/images/4/1risc.jpg"/>
          <p:cNvPicPr>
            <a:picLocks noChangeAspect="1" noChangeArrowheads="1"/>
          </p:cNvPicPr>
          <p:nvPr/>
        </p:nvPicPr>
        <p:blipFill>
          <a:blip r:embed="rId3" cstate="print"/>
          <a:srcRect/>
          <a:stretch>
            <a:fillRect/>
          </a:stretch>
        </p:blipFill>
        <p:spPr bwMode="auto">
          <a:xfrm>
            <a:off x="609600" y="2514600"/>
            <a:ext cx="3810000" cy="3638552"/>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848600" cy="1143000"/>
          </a:xfrm>
        </p:spPr>
        <p:txBody>
          <a:bodyPr>
            <a:normAutofit fontScale="90000"/>
          </a:bodyPr>
          <a:lstStyle/>
          <a:p>
            <a:r>
              <a:rPr lang="en-US" dirty="0" smtClean="0">
                <a:latin typeface="Arial Rounded MT Bold" pitchFamily="34" charset="0"/>
              </a:rPr>
              <a:t>AVR Series of</a:t>
            </a:r>
            <a:br>
              <a:rPr lang="en-US" dirty="0" smtClean="0">
                <a:latin typeface="Arial Rounded MT Bold" pitchFamily="34" charset="0"/>
              </a:rPr>
            </a:br>
            <a:r>
              <a:rPr lang="en-US" dirty="0" smtClean="0">
                <a:latin typeface="Arial Rounded MT Bold" pitchFamily="34" charset="0"/>
              </a:rPr>
              <a:t> Microcontrollers</a:t>
            </a:r>
            <a:endParaRPr lang="en-US" dirty="0">
              <a:latin typeface="Arial Rounded MT Bold" pitchFamily="34" charset="0"/>
            </a:endParaRPr>
          </a:p>
        </p:txBody>
      </p:sp>
      <p:graphicFrame>
        <p:nvGraphicFramePr>
          <p:cNvPr id="5" name="Content Placeholder 4"/>
          <p:cNvGraphicFramePr>
            <a:graphicFrameLocks noGrp="1"/>
          </p:cNvGraphicFramePr>
          <p:nvPr>
            <p:ph sz="half" idx="1"/>
            <p:extLst>
              <p:ext uri="{D42A27DB-BD31-4B8C-83A1-F6EECF244321}">
                <p14:modId xmlns="" xmlns:p14="http://schemas.microsoft.com/office/powerpoint/2010/main" val="893535349"/>
              </p:ext>
            </p:extLst>
          </p:nvPr>
        </p:nvGraphicFramePr>
        <p:xfrm>
          <a:off x="914400" y="1752600"/>
          <a:ext cx="7848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73656868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sz="4000" dirty="0" smtClean="0">
                <a:latin typeface="Arial Rounded MT Bold" pitchFamily="34" charset="0"/>
              </a:rPr>
              <a:t>AVR</a:t>
            </a:r>
            <a:br>
              <a:rPr lang="en-US" sz="4000" dirty="0" smtClean="0">
                <a:latin typeface="Arial Rounded MT Bold" pitchFamily="34" charset="0"/>
              </a:rPr>
            </a:br>
            <a:r>
              <a:rPr lang="en-US" sz="4000" dirty="0" smtClean="0">
                <a:latin typeface="Arial Rounded MT Bold" pitchFamily="34" charset="0"/>
              </a:rPr>
              <a:t>Microcontrollers</a:t>
            </a:r>
            <a:endParaRPr lang="en-US" dirty="0">
              <a:latin typeface="Arial Rounded MT Bold" pitchFamily="34" charset="0"/>
            </a:endParaRPr>
          </a:p>
        </p:txBody>
      </p:sp>
      <p:sp>
        <p:nvSpPr>
          <p:cNvPr id="6" name="TextBox 5"/>
          <p:cNvSpPr txBox="1"/>
          <p:nvPr/>
        </p:nvSpPr>
        <p:spPr>
          <a:xfrm>
            <a:off x="533400" y="2990671"/>
            <a:ext cx="7848600" cy="2677656"/>
          </a:xfrm>
          <a:prstGeom prst="rect">
            <a:avLst/>
          </a:prstGeom>
          <a:noFill/>
        </p:spPr>
        <p:txBody>
          <a:bodyPr wrap="square" rtlCol="0">
            <a:spAutoFit/>
          </a:bodyPr>
          <a:lstStyle/>
          <a:p>
            <a:r>
              <a:rPr lang="en-US" sz="2400" dirty="0" smtClean="0"/>
              <a:t>Here,</a:t>
            </a:r>
          </a:p>
          <a:p>
            <a:endParaRPr lang="en-US" sz="2400" dirty="0" smtClean="0"/>
          </a:p>
          <a:p>
            <a:pPr>
              <a:buFont typeface="Arial" pitchFamily="34" charset="0"/>
              <a:buChar char="•"/>
            </a:pPr>
            <a:r>
              <a:rPr lang="en-US" sz="2400" dirty="0" smtClean="0"/>
              <a:t> ‘</a:t>
            </a:r>
            <a:r>
              <a:rPr lang="en-US" sz="2400" b="1" dirty="0" smtClean="0"/>
              <a:t>AT</a:t>
            </a:r>
            <a:r>
              <a:rPr lang="en-US" sz="2400" dirty="0" smtClean="0"/>
              <a:t>’ stands for the name of the company i.e</a:t>
            </a:r>
            <a:r>
              <a:rPr lang="en-US" sz="2400" b="1" dirty="0" smtClean="0"/>
              <a:t>. ATMEL</a:t>
            </a:r>
          </a:p>
          <a:p>
            <a:endParaRPr lang="en-US" sz="2400" b="1" dirty="0" smtClean="0"/>
          </a:p>
          <a:p>
            <a:pPr>
              <a:buFont typeface="Arial" pitchFamily="34" charset="0"/>
              <a:buChar char="•"/>
            </a:pPr>
            <a:r>
              <a:rPr lang="en-US" sz="2400" dirty="0" smtClean="0"/>
              <a:t>‘</a:t>
            </a:r>
            <a:r>
              <a:rPr lang="en-US" sz="2400" b="1" dirty="0" smtClean="0"/>
              <a:t>Mega</a:t>
            </a:r>
            <a:r>
              <a:rPr lang="en-US" sz="2400" dirty="0" smtClean="0"/>
              <a:t>’ stands for the </a:t>
            </a:r>
            <a:r>
              <a:rPr lang="en-US" sz="2400" b="1" dirty="0" smtClean="0"/>
              <a:t>mega series</a:t>
            </a:r>
            <a:r>
              <a:rPr lang="en-US" sz="2400" dirty="0" smtClean="0"/>
              <a:t> of AVR microcontrollers</a:t>
            </a:r>
          </a:p>
          <a:p>
            <a:endParaRPr lang="en-US" sz="2400" dirty="0" smtClean="0"/>
          </a:p>
          <a:p>
            <a:pPr>
              <a:buFont typeface="Arial" pitchFamily="34" charset="0"/>
              <a:buChar char="•"/>
            </a:pPr>
            <a:r>
              <a:rPr lang="en-US" sz="2400" b="1" dirty="0" smtClean="0"/>
              <a:t>8/16/32</a:t>
            </a:r>
            <a:r>
              <a:rPr lang="en-US" sz="2400" dirty="0" smtClean="0"/>
              <a:t> stands for the </a:t>
            </a:r>
            <a:r>
              <a:rPr lang="en-US" sz="2400" b="1" dirty="0" smtClean="0"/>
              <a:t>Flash memory</a:t>
            </a:r>
            <a:r>
              <a:rPr lang="en-US" sz="2400" dirty="0" smtClean="0"/>
              <a:t> of the microcontroller</a:t>
            </a:r>
            <a:endParaRPr lang="en-US" sz="2400" dirty="0"/>
          </a:p>
        </p:txBody>
      </p:sp>
      <p:sp>
        <p:nvSpPr>
          <p:cNvPr id="7" name="Content Placeholder 6"/>
          <p:cNvSpPr>
            <a:spLocks noGrp="1"/>
          </p:cNvSpPr>
          <p:nvPr>
            <p:ph sz="half" idx="1"/>
          </p:nvPr>
        </p:nvSpPr>
        <p:spPr>
          <a:xfrm>
            <a:off x="457200" y="1600201"/>
            <a:ext cx="7772400" cy="1371600"/>
          </a:xfrm>
        </p:spPr>
        <p:txBody>
          <a:bodyPr/>
          <a:lstStyle/>
          <a:p>
            <a:pPr>
              <a:buNone/>
            </a:pPr>
            <a:r>
              <a:rPr lang="en-US" dirty="0" smtClean="0">
                <a:solidFill>
                  <a:srgbClr val="FF0000"/>
                </a:solidFill>
              </a:rPr>
              <a:t>AT</a:t>
            </a:r>
            <a:r>
              <a:rPr lang="en-US" dirty="0" smtClean="0">
                <a:solidFill>
                  <a:schemeClr val="tx2">
                    <a:lumMod val="60000"/>
                    <a:lumOff val="40000"/>
                  </a:schemeClr>
                </a:solidFill>
              </a:rPr>
              <a:t>mega</a:t>
            </a:r>
            <a:r>
              <a:rPr lang="en-US" dirty="0" smtClean="0">
                <a:solidFill>
                  <a:schemeClr val="accent3"/>
                </a:solidFill>
              </a:rPr>
              <a:t>8</a:t>
            </a:r>
            <a:r>
              <a:rPr lang="en-US" dirty="0" smtClean="0"/>
              <a:t>		</a:t>
            </a:r>
            <a:r>
              <a:rPr lang="en-US" dirty="0" smtClean="0">
                <a:solidFill>
                  <a:srgbClr val="FF0000"/>
                </a:solidFill>
              </a:rPr>
              <a:t>AT</a:t>
            </a:r>
            <a:r>
              <a:rPr lang="en-US" dirty="0" smtClean="0">
                <a:solidFill>
                  <a:schemeClr val="tx2">
                    <a:lumMod val="60000"/>
                    <a:lumOff val="40000"/>
                  </a:schemeClr>
                </a:solidFill>
              </a:rPr>
              <a:t>mega</a:t>
            </a:r>
            <a:r>
              <a:rPr lang="en-US" dirty="0" smtClean="0">
                <a:solidFill>
                  <a:schemeClr val="accent3"/>
                </a:solidFill>
              </a:rPr>
              <a:t>16</a:t>
            </a:r>
            <a:r>
              <a:rPr lang="en-US" dirty="0" smtClean="0"/>
              <a:t>		</a:t>
            </a:r>
            <a:r>
              <a:rPr lang="en-US" dirty="0" smtClean="0">
                <a:solidFill>
                  <a:srgbClr val="FF0000"/>
                </a:solidFill>
              </a:rPr>
              <a:t>AT</a:t>
            </a:r>
            <a:r>
              <a:rPr lang="en-US" dirty="0" smtClean="0">
                <a:solidFill>
                  <a:schemeClr val="tx2">
                    <a:lumMod val="60000"/>
                    <a:lumOff val="40000"/>
                  </a:schemeClr>
                </a:solidFill>
              </a:rPr>
              <a:t>mega</a:t>
            </a:r>
            <a:r>
              <a:rPr lang="en-US" dirty="0" smtClean="0">
                <a:solidFill>
                  <a:schemeClr val="accent3"/>
                </a:solidFill>
              </a:rPr>
              <a:t>32</a:t>
            </a:r>
            <a:endParaRPr lang="en-US" dirty="0">
              <a:solidFill>
                <a:schemeClr val="accent3"/>
              </a:solidFill>
            </a:endParaRPr>
          </a:p>
        </p:txBody>
      </p:sp>
    </p:spTree>
    <p:extLst>
      <p:ext uri="{BB962C8B-B14F-4D97-AF65-F5344CB8AC3E}">
        <p14:creationId xmlns="" xmlns:p14="http://schemas.microsoft.com/office/powerpoint/2010/main" val="141255901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Rounded MT Bold" pitchFamily="34" charset="0"/>
              </a:rPr>
              <a:t>Continue</a:t>
            </a:r>
            <a:r>
              <a:rPr lang="en-US" dirty="0" smtClean="0"/>
              <a:t>…</a:t>
            </a:r>
            <a:endParaRPr lang="en-US" dirty="0"/>
          </a:p>
        </p:txBody>
      </p:sp>
      <p:graphicFrame>
        <p:nvGraphicFramePr>
          <p:cNvPr id="5" name="Content Placeholder 3"/>
          <p:cNvGraphicFramePr>
            <a:graphicFrameLocks noGrp="1"/>
          </p:cNvGraphicFramePr>
          <p:nvPr>
            <p:ph idx="1"/>
          </p:nvPr>
        </p:nvGraphicFramePr>
        <p:xfrm>
          <a:off x="2286000" y="1905000"/>
          <a:ext cx="4248472" cy="3024336"/>
        </p:xfrm>
        <a:graphic>
          <a:graphicData uri="http://schemas.openxmlformats.org/drawingml/2006/table">
            <a:tbl>
              <a:tblPr>
                <a:tableStyleId>{69C7853C-536D-4A76-A0AE-DD22124D55A5}</a:tableStyleId>
              </a:tblPr>
              <a:tblGrid>
                <a:gridCol w="1512168"/>
                <a:gridCol w="1008112"/>
                <a:gridCol w="1728192"/>
              </a:tblGrid>
              <a:tr h="504056">
                <a:tc>
                  <a:txBody>
                    <a:bodyPr/>
                    <a:lstStyle/>
                    <a:p>
                      <a:pPr algn="just">
                        <a:lnSpc>
                          <a:spcPct val="150000"/>
                        </a:lnSpc>
                        <a:spcAft>
                          <a:spcPts val="0"/>
                        </a:spcAft>
                      </a:pPr>
                      <a:r>
                        <a:rPr lang="en-IN" sz="2000" dirty="0">
                          <a:latin typeface="Constantia" pitchFamily="18" charset="0"/>
                        </a:rPr>
                        <a:t>Series Name</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Pins</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Flash Memory</a:t>
                      </a:r>
                      <a:endParaRPr lang="en-IN" sz="2000" dirty="0">
                        <a:solidFill>
                          <a:schemeClr val="tx1"/>
                        </a:solidFill>
                        <a:latin typeface="Constantia" pitchFamily="18" charset="0"/>
                        <a:ea typeface="Calibri"/>
                        <a:cs typeface="Times New Roman"/>
                      </a:endParaRPr>
                    </a:p>
                  </a:txBody>
                  <a:tcPr marL="68580" marR="68580" marT="0" marB="0" anchor="ctr"/>
                </a:tc>
              </a:tr>
              <a:tr h="504056">
                <a:tc>
                  <a:txBody>
                    <a:bodyPr/>
                    <a:lstStyle/>
                    <a:p>
                      <a:pPr algn="just">
                        <a:lnSpc>
                          <a:spcPct val="150000"/>
                        </a:lnSpc>
                        <a:spcAft>
                          <a:spcPts val="0"/>
                        </a:spcAft>
                      </a:pPr>
                      <a:r>
                        <a:rPr lang="en-IN" sz="2000" dirty="0" smtClean="0">
                          <a:latin typeface="Constantia" pitchFamily="18" charset="0"/>
                        </a:rPr>
                        <a:t>Tiny AVR</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6-32</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0.5-8 KB</a:t>
                      </a:r>
                      <a:endParaRPr lang="en-IN" sz="2000" dirty="0">
                        <a:solidFill>
                          <a:schemeClr val="tx1"/>
                        </a:solidFill>
                        <a:latin typeface="Constantia" pitchFamily="18" charset="0"/>
                        <a:ea typeface="Calibri"/>
                        <a:cs typeface="Times New Roman"/>
                      </a:endParaRPr>
                    </a:p>
                  </a:txBody>
                  <a:tcPr marL="68580" marR="68580" marT="0" marB="0" anchor="ctr"/>
                </a:tc>
              </a:tr>
              <a:tr h="1008112">
                <a:tc>
                  <a:txBody>
                    <a:bodyPr/>
                    <a:lstStyle/>
                    <a:p>
                      <a:pPr algn="just">
                        <a:lnSpc>
                          <a:spcPct val="150000"/>
                        </a:lnSpc>
                        <a:spcAft>
                          <a:spcPts val="0"/>
                        </a:spcAft>
                      </a:pPr>
                      <a:r>
                        <a:rPr lang="en-IN" sz="2000" dirty="0" smtClean="0">
                          <a:latin typeface="Constantia" pitchFamily="18" charset="0"/>
                        </a:rPr>
                        <a:t>Mega AVR</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28-100</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4-256KB</a:t>
                      </a:r>
                      <a:endParaRPr lang="en-IN" sz="2000" dirty="0">
                        <a:solidFill>
                          <a:schemeClr val="tx1"/>
                        </a:solidFill>
                        <a:latin typeface="Constantia" pitchFamily="18" charset="0"/>
                        <a:ea typeface="Calibri"/>
                        <a:cs typeface="Times New Roman"/>
                      </a:endParaRPr>
                    </a:p>
                  </a:txBody>
                  <a:tcPr marL="68580" marR="68580" marT="0" marB="0" anchor="ctr"/>
                </a:tc>
              </a:tr>
              <a:tr h="1008112">
                <a:tc>
                  <a:txBody>
                    <a:bodyPr/>
                    <a:lstStyle/>
                    <a:p>
                      <a:pPr algn="just">
                        <a:lnSpc>
                          <a:spcPct val="150000"/>
                        </a:lnSpc>
                        <a:spcAft>
                          <a:spcPts val="0"/>
                        </a:spcAft>
                      </a:pPr>
                      <a:r>
                        <a:rPr lang="en-IN" sz="2000" dirty="0" err="1" smtClean="0">
                          <a:latin typeface="Constantia" pitchFamily="18" charset="0"/>
                        </a:rPr>
                        <a:t>Xmega</a:t>
                      </a:r>
                      <a:r>
                        <a:rPr lang="en-IN" sz="2000" dirty="0" smtClean="0">
                          <a:latin typeface="Constantia" pitchFamily="18" charset="0"/>
                        </a:rPr>
                        <a:t> AVR</a:t>
                      </a: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a:latin typeface="Constantia" pitchFamily="18" charset="0"/>
                        </a:rPr>
                        <a:t>44-100</a:t>
                      </a:r>
                      <a:endParaRPr lang="en-IN" sz="200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r>
                        <a:rPr lang="en-IN" sz="2000" dirty="0">
                          <a:latin typeface="Constantia" pitchFamily="18" charset="0"/>
                        </a:rPr>
                        <a:t>16-384KB</a:t>
                      </a:r>
                      <a:endParaRPr lang="en-IN" sz="2000" dirty="0">
                        <a:solidFill>
                          <a:schemeClr val="tx1"/>
                        </a:solidFill>
                        <a:latin typeface="Constantia" pitchFamily="18" charset="0"/>
                        <a:ea typeface="Calibri"/>
                        <a:cs typeface="Times New Roman"/>
                      </a:endParaRPr>
                    </a:p>
                  </a:txBody>
                  <a:tcPr marL="68580" marR="68580" marT="0" marB="0" anchor="ctr"/>
                </a:tc>
              </a:tr>
            </a:tbl>
          </a:graphicData>
        </a:graphic>
      </p:graphicFrame>
      <p:sp>
        <p:nvSpPr>
          <p:cNvPr id="4" name="TextBox 3"/>
          <p:cNvSpPr txBox="1"/>
          <p:nvPr/>
        </p:nvSpPr>
        <p:spPr>
          <a:xfrm>
            <a:off x="6934200" y="3200400"/>
            <a:ext cx="1600200" cy="461665"/>
          </a:xfrm>
          <a:prstGeom prst="rect">
            <a:avLst/>
          </a:prstGeom>
          <a:noFill/>
        </p:spPr>
        <p:txBody>
          <a:bodyPr wrap="square" rtlCol="0">
            <a:spAutoFit/>
          </a:bodyPr>
          <a:lstStyle/>
          <a:p>
            <a:r>
              <a:rPr lang="en-US" sz="2400" b="1" dirty="0" smtClean="0"/>
              <a:t>ATmega8</a:t>
            </a:r>
            <a:endParaRPr lang="en-US" b="1" dirty="0"/>
          </a:p>
        </p:txBody>
      </p:sp>
    </p:spTree>
    <p:extLst>
      <p:ext uri="{BB962C8B-B14F-4D97-AF65-F5344CB8AC3E}">
        <p14:creationId xmlns="" xmlns:p14="http://schemas.microsoft.com/office/powerpoint/2010/main" val="398294060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latin typeface="Arial Rounded MT Bold" pitchFamily="34" charset="0"/>
              </a:rPr>
              <a:t>Continue</a:t>
            </a:r>
            <a:r>
              <a:rPr lang="en-US" dirty="0" smtClean="0"/>
              <a:t>…</a:t>
            </a:r>
            <a:endParaRPr lang="en-US" dirty="0"/>
          </a:p>
        </p:txBody>
      </p:sp>
      <p:graphicFrame>
        <p:nvGraphicFramePr>
          <p:cNvPr id="5" name="Content Placeholder 3"/>
          <p:cNvGraphicFramePr>
            <a:graphicFrameLocks noGrp="1"/>
          </p:cNvGraphicFramePr>
          <p:nvPr>
            <p:ph idx="1"/>
          </p:nvPr>
        </p:nvGraphicFramePr>
        <p:xfrm>
          <a:off x="1066800" y="8382000"/>
          <a:ext cx="487680" cy="1828800"/>
        </p:xfrm>
        <a:graphic>
          <a:graphicData uri="http://schemas.openxmlformats.org/drawingml/2006/table">
            <a:tbl>
              <a:tblPr>
                <a:tableStyleId>{69C7853C-536D-4A76-A0AE-DD22124D55A5}</a:tableStyleId>
              </a:tblPr>
              <a:tblGrid>
                <a:gridCol w="162560"/>
                <a:gridCol w="162560"/>
                <a:gridCol w="162560"/>
              </a:tblGrid>
              <a:tr h="0">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r>
              <a:tr h="0">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r>
              <a:tr h="0">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r>
              <a:tr h="0">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a:solidFill>
                          <a:schemeClr val="tx1"/>
                        </a:solidFill>
                        <a:latin typeface="Constantia" pitchFamily="18" charset="0"/>
                        <a:ea typeface="Calibri"/>
                        <a:cs typeface="Times New Roman"/>
                      </a:endParaRPr>
                    </a:p>
                  </a:txBody>
                  <a:tcPr marL="68580" marR="68580" marT="0" marB="0" anchor="ctr"/>
                </a:tc>
                <a:tc>
                  <a:txBody>
                    <a:bodyPr/>
                    <a:lstStyle/>
                    <a:p>
                      <a:pPr algn="just">
                        <a:lnSpc>
                          <a:spcPct val="150000"/>
                        </a:lnSpc>
                        <a:spcAft>
                          <a:spcPts val="0"/>
                        </a:spcAft>
                      </a:pPr>
                      <a:endParaRPr lang="en-IN" sz="2000" dirty="0">
                        <a:solidFill>
                          <a:schemeClr val="tx1"/>
                        </a:solidFill>
                        <a:latin typeface="Constantia" pitchFamily="18" charset="0"/>
                        <a:ea typeface="Calibri"/>
                        <a:cs typeface="Times New Roman"/>
                      </a:endParaRPr>
                    </a:p>
                  </a:txBody>
                  <a:tcPr marL="68580" marR="68580" marT="0" marB="0" anchor="ctr"/>
                </a:tc>
              </a:tr>
            </a:tbl>
          </a:graphicData>
        </a:graphic>
      </p:graphicFrame>
      <p:sp>
        <p:nvSpPr>
          <p:cNvPr id="4" name="TextBox 3"/>
          <p:cNvSpPr txBox="1"/>
          <p:nvPr/>
        </p:nvSpPr>
        <p:spPr>
          <a:xfrm>
            <a:off x="762000" y="1371600"/>
            <a:ext cx="7086600" cy="2308324"/>
          </a:xfrm>
          <a:prstGeom prst="rect">
            <a:avLst/>
          </a:prstGeom>
          <a:noFill/>
        </p:spPr>
        <p:txBody>
          <a:bodyPr wrap="square" rtlCol="0">
            <a:spAutoFit/>
          </a:bodyPr>
          <a:lstStyle/>
          <a:p>
            <a:endParaRPr lang="en-US" sz="2400" b="1" dirty="0" smtClean="0"/>
          </a:p>
          <a:p>
            <a:r>
              <a:rPr lang="en-US" sz="2400" b="1" dirty="0" smtClean="0"/>
              <a:t>Special Function registers</a:t>
            </a:r>
          </a:p>
          <a:p>
            <a:r>
              <a:rPr lang="en-US" sz="2400" b="1" dirty="0" smtClean="0"/>
              <a:t>For accessing internal </a:t>
            </a:r>
            <a:r>
              <a:rPr lang="en-US" sz="2400" b="1" dirty="0" err="1" smtClean="0"/>
              <a:t>peripharals</a:t>
            </a:r>
            <a:endParaRPr lang="en-US" sz="2400" b="1" dirty="0" smtClean="0"/>
          </a:p>
          <a:p>
            <a:r>
              <a:rPr lang="en-US" sz="2400" b="1" dirty="0" smtClean="0"/>
              <a:t>	</a:t>
            </a:r>
            <a:r>
              <a:rPr lang="en-US" sz="2400" b="1" dirty="0" smtClean="0"/>
              <a:t>ADC</a:t>
            </a:r>
          </a:p>
          <a:p>
            <a:r>
              <a:rPr lang="en-US" sz="2400" b="1" dirty="0" smtClean="0"/>
              <a:t>	</a:t>
            </a:r>
            <a:r>
              <a:rPr lang="en-US" sz="2400" b="1" dirty="0" smtClean="0"/>
              <a:t>SERIAL COM</a:t>
            </a:r>
          </a:p>
          <a:p>
            <a:r>
              <a:rPr lang="en-US" sz="2400" b="1" dirty="0" smtClean="0"/>
              <a:t>	</a:t>
            </a:r>
            <a:r>
              <a:rPr lang="en-US" sz="2400" b="1" dirty="0" smtClean="0"/>
              <a:t>PORTS</a:t>
            </a:r>
            <a:endParaRPr lang="en-US" b="1" dirty="0"/>
          </a:p>
        </p:txBody>
      </p:sp>
    </p:spTree>
    <p:extLst>
      <p:ext uri="{BB962C8B-B14F-4D97-AF65-F5344CB8AC3E}">
        <p14:creationId xmlns="" xmlns:p14="http://schemas.microsoft.com/office/powerpoint/2010/main" val="398294060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endParaRPr lang="en-US" dirty="0"/>
          </a:p>
        </p:txBody>
      </p:sp>
      <p:sp>
        <p:nvSpPr>
          <p:cNvPr id="3" name="Content Placeholder 2"/>
          <p:cNvSpPr>
            <a:spLocks noGrp="1"/>
          </p:cNvSpPr>
          <p:nvPr>
            <p:ph idx="1"/>
          </p:nvPr>
        </p:nvSpPr>
        <p:spPr/>
        <p:txBody>
          <a:bodyPr/>
          <a:lstStyle/>
          <a:p>
            <a:r>
              <a:rPr lang="en-US" dirty="0" smtClean="0"/>
              <a:t>sensors</a:t>
            </a:r>
            <a:endParaRPr lang="en-US" dirty="0"/>
          </a:p>
        </p:txBody>
      </p:sp>
      <p:pic>
        <p:nvPicPr>
          <p:cNvPr id="4" name="Content Placeholder 9" descr="71q3QaYo2iL._SL1416_.jpg"/>
          <p:cNvPicPr>
            <a:picLocks noChangeAspect="1"/>
          </p:cNvPicPr>
          <p:nvPr/>
        </p:nvPicPr>
        <p:blipFill>
          <a:blip r:embed="rId2" cstate="print"/>
          <a:stretch>
            <a:fillRect/>
          </a:stretch>
        </p:blipFill>
        <p:spPr>
          <a:xfrm>
            <a:off x="990600" y="2286000"/>
            <a:ext cx="2468563" cy="2468563"/>
          </a:xfrm>
          <a:prstGeom prst="rect">
            <a:avLst/>
          </a:prstGeom>
          <a:ln>
            <a:noFill/>
          </a:ln>
          <a:effectLst>
            <a:softEdge rad="112500"/>
          </a:effectLst>
        </p:spPr>
      </p:pic>
      <p:pic>
        <p:nvPicPr>
          <p:cNvPr id="5" name="Picture 4" descr="ESP-01.jpg"/>
          <p:cNvPicPr>
            <a:picLocks noChangeAspect="1"/>
          </p:cNvPicPr>
          <p:nvPr/>
        </p:nvPicPr>
        <p:blipFill>
          <a:blip r:embed="rId3" cstate="print"/>
          <a:stretch>
            <a:fillRect/>
          </a:stretch>
        </p:blipFill>
        <p:spPr>
          <a:xfrm>
            <a:off x="5867400" y="2286000"/>
            <a:ext cx="2209800" cy="2209800"/>
          </a:xfrm>
          <a:prstGeom prst="rect">
            <a:avLst/>
          </a:prstGeom>
          <a:ln>
            <a:noFill/>
          </a:ln>
          <a:effectLst>
            <a:softEdge rad="112500"/>
          </a:effectLst>
        </p:spPr>
      </p:pic>
      <p:sp>
        <p:nvSpPr>
          <p:cNvPr id="6" name="TextBox 5"/>
          <p:cNvSpPr txBox="1"/>
          <p:nvPr/>
        </p:nvSpPr>
        <p:spPr>
          <a:xfrm>
            <a:off x="1371600" y="5029200"/>
            <a:ext cx="1600200" cy="369332"/>
          </a:xfrm>
          <a:prstGeom prst="rect">
            <a:avLst/>
          </a:prstGeom>
          <a:noFill/>
        </p:spPr>
        <p:txBody>
          <a:bodyPr wrap="square" rtlCol="0">
            <a:spAutoFit/>
          </a:bodyPr>
          <a:lstStyle/>
          <a:p>
            <a:r>
              <a:rPr lang="en-US" dirty="0" smtClean="0"/>
              <a:t>LDR sensor</a:t>
            </a:r>
            <a:endParaRPr lang="en-US" dirty="0"/>
          </a:p>
        </p:txBody>
      </p:sp>
      <p:sp>
        <p:nvSpPr>
          <p:cNvPr id="7" name="TextBox 6"/>
          <p:cNvSpPr txBox="1"/>
          <p:nvPr/>
        </p:nvSpPr>
        <p:spPr>
          <a:xfrm>
            <a:off x="6172200" y="5040868"/>
            <a:ext cx="2667000" cy="369332"/>
          </a:xfrm>
          <a:prstGeom prst="rect">
            <a:avLst/>
          </a:prstGeom>
          <a:noFill/>
        </p:spPr>
        <p:txBody>
          <a:bodyPr wrap="square" rtlCol="0">
            <a:spAutoFit/>
          </a:bodyPr>
          <a:lstStyle/>
          <a:p>
            <a:r>
              <a:rPr lang="en-US" dirty="0" smtClean="0"/>
              <a:t>ESP8266 Wi-Fi Module</a:t>
            </a:r>
            <a:endParaRPr lang="en-US" dirty="0"/>
          </a:p>
        </p:txBody>
      </p:sp>
      <p:pic>
        <p:nvPicPr>
          <p:cNvPr id="8" name="Picture 7" descr="relay.PNG"/>
          <p:cNvPicPr>
            <a:picLocks noChangeAspect="1"/>
          </p:cNvPicPr>
          <p:nvPr/>
        </p:nvPicPr>
        <p:blipFill>
          <a:blip r:embed="rId4" cstate="print"/>
          <a:stretch>
            <a:fillRect/>
          </a:stretch>
        </p:blipFill>
        <p:spPr>
          <a:xfrm>
            <a:off x="3124200" y="2895600"/>
            <a:ext cx="2810267" cy="2705477"/>
          </a:xfrm>
          <a:prstGeom prst="rect">
            <a:avLst/>
          </a:prstGeom>
          <a:ln>
            <a:noFill/>
          </a:ln>
          <a:effectLst>
            <a:softEdge rad="112500"/>
          </a:effectLst>
        </p:spPr>
      </p:pic>
      <p:sp>
        <p:nvSpPr>
          <p:cNvPr id="9" name="TextBox 8"/>
          <p:cNvSpPr txBox="1"/>
          <p:nvPr/>
        </p:nvSpPr>
        <p:spPr>
          <a:xfrm>
            <a:off x="3733800" y="5562600"/>
            <a:ext cx="1600200" cy="381000"/>
          </a:xfrm>
          <a:prstGeom prst="rect">
            <a:avLst/>
          </a:prstGeom>
          <a:noFill/>
        </p:spPr>
        <p:txBody>
          <a:bodyPr wrap="square" rtlCol="0">
            <a:spAutoFit/>
          </a:bodyPr>
          <a:lstStyle/>
          <a:p>
            <a:r>
              <a:rPr lang="en-US" dirty="0" smtClean="0"/>
              <a:t>Relay Module</a:t>
            </a:r>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3" action="ppaction://hlinkfile"/>
              </a:rPr>
              <a:t>Internet of Things</a:t>
            </a:r>
            <a:endParaRPr lang="en-US" dirty="0"/>
          </a:p>
        </p:txBody>
      </p:sp>
      <p:pic>
        <p:nvPicPr>
          <p:cNvPr id="4" name="Intel IoT -- What Does The Internet of Things Mean.mp4">
            <a:hlinkClick r:id="" action="ppaction://media"/>
          </p:cNvPr>
          <p:cNvPicPr>
            <a:picLocks noGrp="1" noRot="1" noChangeAspect="1"/>
          </p:cNvPicPr>
          <p:nvPr>
            <p:ph idx="1"/>
            <a:videoFile r:link="rId1"/>
          </p:nvPr>
        </p:nvPicPr>
        <p:blipFill>
          <a:blip r:embed="rId4" cstate="print"/>
          <a:stretch>
            <a:fillRect/>
          </a:stretch>
        </p:blipFill>
        <p:spPr>
          <a:xfrm>
            <a:off x="1524000" y="1600200"/>
            <a:ext cx="6096000" cy="4572000"/>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PICs of component used</a:t>
            </a:r>
            <a:endParaRPr lang="en-US" dirty="0"/>
          </a:p>
        </p:txBody>
      </p:sp>
      <p:pic>
        <p:nvPicPr>
          <p:cNvPr id="2050" name="Picture 2" descr="C:\Users\ancha\Desktop\DEVICE_DRIVER\CH340G-USB-TTL-01.jpg"/>
          <p:cNvPicPr>
            <a:picLocks noChangeAspect="1" noChangeArrowheads="1"/>
          </p:cNvPicPr>
          <p:nvPr/>
        </p:nvPicPr>
        <p:blipFill>
          <a:blip r:embed="rId2" cstate="print"/>
          <a:srcRect/>
          <a:stretch>
            <a:fillRect/>
          </a:stretch>
        </p:blipFill>
        <p:spPr bwMode="auto">
          <a:xfrm>
            <a:off x="1447800" y="995172"/>
            <a:ext cx="6705600" cy="5263896"/>
          </a:xfrm>
          <a:prstGeom prst="rect">
            <a:avLst/>
          </a:prstGeom>
          <a:ln>
            <a:noFill/>
          </a:ln>
          <a:effectLst>
            <a:softEdge rad="112500"/>
          </a:effectLst>
        </p:spPr>
      </p:pic>
      <p:sp>
        <p:nvSpPr>
          <p:cNvPr id="4" name="TextBox 3"/>
          <p:cNvSpPr txBox="1"/>
          <p:nvPr/>
        </p:nvSpPr>
        <p:spPr>
          <a:xfrm>
            <a:off x="2971800" y="5486400"/>
            <a:ext cx="3733800" cy="523220"/>
          </a:xfrm>
          <a:prstGeom prst="rect">
            <a:avLst/>
          </a:prstGeom>
          <a:noFill/>
        </p:spPr>
        <p:txBody>
          <a:bodyPr wrap="square" rtlCol="0">
            <a:spAutoFit/>
          </a:bodyPr>
          <a:lstStyle/>
          <a:p>
            <a:r>
              <a:rPr lang="en-US" sz="2800" b="1" dirty="0" smtClean="0"/>
              <a:t>USB to TTL converter:</a:t>
            </a:r>
            <a:endParaRPr lang="en-US" sz="2800" b="1"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PICs of component used</a:t>
            </a:r>
            <a:endParaRPr lang="en-US" dirty="0"/>
          </a:p>
        </p:txBody>
      </p:sp>
      <p:pic>
        <p:nvPicPr>
          <p:cNvPr id="2051" name="Picture 3" descr="C:\Users\ancha\Desktop\DEVICE_DRIVER\CH340G-USB-TTL-02.jpg"/>
          <p:cNvPicPr>
            <a:picLocks noChangeAspect="1" noChangeArrowheads="1"/>
          </p:cNvPicPr>
          <p:nvPr/>
        </p:nvPicPr>
        <p:blipFill>
          <a:blip r:embed="rId2" cstate="print"/>
          <a:srcRect/>
          <a:stretch>
            <a:fillRect/>
          </a:stretch>
        </p:blipFill>
        <p:spPr bwMode="auto">
          <a:xfrm>
            <a:off x="1295400" y="990600"/>
            <a:ext cx="6881375" cy="5257800"/>
          </a:xfrm>
          <a:prstGeom prst="rect">
            <a:avLst/>
          </a:prstGeom>
          <a:ln>
            <a:noFill/>
          </a:ln>
          <a:effectLst>
            <a:softEdge rad="112500"/>
          </a:effectLst>
        </p:spPr>
      </p:pic>
      <p:sp>
        <p:nvSpPr>
          <p:cNvPr id="4" name="TextBox 3"/>
          <p:cNvSpPr txBox="1"/>
          <p:nvPr/>
        </p:nvSpPr>
        <p:spPr>
          <a:xfrm>
            <a:off x="2971800" y="5486400"/>
            <a:ext cx="3733800" cy="523220"/>
          </a:xfrm>
          <a:prstGeom prst="rect">
            <a:avLst/>
          </a:prstGeom>
          <a:noFill/>
        </p:spPr>
        <p:txBody>
          <a:bodyPr wrap="square" rtlCol="0">
            <a:spAutoFit/>
          </a:bodyPr>
          <a:lstStyle/>
          <a:p>
            <a:r>
              <a:rPr lang="en-US" sz="2800" b="1" dirty="0" smtClean="0"/>
              <a:t>USB to TTL converter:</a:t>
            </a:r>
            <a:endParaRPr lang="en-US" sz="2800" b="1"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PICs of component used</a:t>
            </a:r>
            <a:endParaRPr lang="en-US" dirty="0"/>
          </a:p>
        </p:txBody>
      </p:sp>
      <p:sp>
        <p:nvSpPr>
          <p:cNvPr id="3" name="Content Placeholder 2"/>
          <p:cNvSpPr>
            <a:spLocks noGrp="1"/>
          </p:cNvSpPr>
          <p:nvPr>
            <p:ph idx="1"/>
          </p:nvPr>
        </p:nvSpPr>
        <p:spPr/>
        <p:txBody>
          <a:bodyPr/>
          <a:lstStyle/>
          <a:p>
            <a:r>
              <a:rPr lang="en-US" dirty="0" smtClean="0"/>
              <a:t>Output device</a:t>
            </a:r>
          </a:p>
          <a:p>
            <a:pPr>
              <a:buNone/>
            </a:pPr>
            <a:endParaRPr lang="en-US" dirty="0" smtClean="0"/>
          </a:p>
          <a:p>
            <a:endParaRPr lang="en-US" dirty="0"/>
          </a:p>
        </p:txBody>
      </p:sp>
      <p:pic>
        <p:nvPicPr>
          <p:cNvPr id="1028" name="Picture 4" descr="Image result for buzzer"/>
          <p:cNvPicPr>
            <a:picLocks noChangeAspect="1" noChangeArrowheads="1"/>
          </p:cNvPicPr>
          <p:nvPr/>
        </p:nvPicPr>
        <p:blipFill>
          <a:blip r:embed="rId2" cstate="print"/>
          <a:srcRect/>
          <a:stretch>
            <a:fillRect/>
          </a:stretch>
        </p:blipFill>
        <p:spPr bwMode="auto">
          <a:xfrm>
            <a:off x="685800" y="2514600"/>
            <a:ext cx="2514600" cy="2514600"/>
          </a:xfrm>
          <a:prstGeom prst="rect">
            <a:avLst/>
          </a:prstGeom>
          <a:noFill/>
        </p:spPr>
      </p:pic>
      <p:sp>
        <p:nvSpPr>
          <p:cNvPr id="10" name="TextBox 9"/>
          <p:cNvSpPr txBox="1"/>
          <p:nvPr/>
        </p:nvSpPr>
        <p:spPr>
          <a:xfrm>
            <a:off x="1676400" y="5181600"/>
            <a:ext cx="1600200" cy="381000"/>
          </a:xfrm>
          <a:prstGeom prst="rect">
            <a:avLst/>
          </a:prstGeom>
          <a:noFill/>
        </p:spPr>
        <p:txBody>
          <a:bodyPr wrap="square" rtlCol="0">
            <a:spAutoFit/>
          </a:bodyPr>
          <a:lstStyle/>
          <a:p>
            <a:r>
              <a:rPr lang="en-US" dirty="0" smtClean="0"/>
              <a:t>Buzzer</a:t>
            </a:r>
            <a:endParaRPr lang="en-US" dirty="0"/>
          </a:p>
        </p:txBody>
      </p:sp>
      <p:sp>
        <p:nvSpPr>
          <p:cNvPr id="11" name="TextBox 10"/>
          <p:cNvSpPr txBox="1"/>
          <p:nvPr/>
        </p:nvSpPr>
        <p:spPr>
          <a:xfrm>
            <a:off x="5334000" y="5181600"/>
            <a:ext cx="2133600" cy="369332"/>
          </a:xfrm>
          <a:prstGeom prst="rect">
            <a:avLst/>
          </a:prstGeom>
          <a:noFill/>
        </p:spPr>
        <p:txBody>
          <a:bodyPr wrap="square" rtlCol="0">
            <a:spAutoFit/>
          </a:bodyPr>
          <a:lstStyle/>
          <a:p>
            <a:r>
              <a:rPr lang="en-US" dirty="0" smtClean="0"/>
              <a:t>16x2 LCD Display</a:t>
            </a:r>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PICs of component used</a:t>
            </a:r>
            <a:endParaRPr lang="en-US" dirty="0"/>
          </a:p>
        </p:txBody>
      </p:sp>
      <p:sp>
        <p:nvSpPr>
          <p:cNvPr id="3" name="Content Placeholder 2"/>
          <p:cNvSpPr>
            <a:spLocks noGrp="1"/>
          </p:cNvSpPr>
          <p:nvPr>
            <p:ph idx="1"/>
          </p:nvPr>
        </p:nvSpPr>
        <p:spPr/>
        <p:txBody>
          <a:bodyPr/>
          <a:lstStyle/>
          <a:p>
            <a:r>
              <a:rPr lang="en-US" dirty="0" smtClean="0"/>
              <a:t>Programmer &amp; Board</a:t>
            </a:r>
          </a:p>
          <a:p>
            <a:pPr>
              <a:buNone/>
            </a:pPr>
            <a:endParaRPr lang="en-US" dirty="0" smtClean="0"/>
          </a:p>
          <a:p>
            <a:endParaRPr lang="en-US" dirty="0"/>
          </a:p>
        </p:txBody>
      </p:sp>
      <p:pic>
        <p:nvPicPr>
          <p:cNvPr id="8" name="Picture 7" descr="Captured.PNG"/>
          <p:cNvPicPr>
            <a:picLocks noChangeAspect="1"/>
          </p:cNvPicPr>
          <p:nvPr/>
        </p:nvPicPr>
        <p:blipFill>
          <a:blip r:embed="rId2" cstate="print"/>
          <a:stretch>
            <a:fillRect/>
          </a:stretch>
        </p:blipFill>
        <p:spPr>
          <a:xfrm>
            <a:off x="1905000" y="2286000"/>
            <a:ext cx="5687219" cy="3620005"/>
          </a:xfrm>
          <a:prstGeom prst="rect">
            <a:avLst/>
          </a:prstGeom>
          <a:ln>
            <a:noFill/>
          </a:ln>
          <a:effectLst>
            <a:softEdge rad="112500"/>
          </a:effec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MINITron &amp; Arduino </a:t>
            </a:r>
            <a:r>
              <a:rPr lang="en-US" dirty="0" err="1" smtClean="0"/>
              <a:t>uno</a:t>
            </a:r>
            <a:endParaRPr lang="en-US" dirty="0"/>
          </a:p>
        </p:txBody>
      </p:sp>
      <p:graphicFrame>
        <p:nvGraphicFramePr>
          <p:cNvPr id="5" name="Content Placeholder 4"/>
          <p:cNvGraphicFramePr>
            <a:graphicFrameLocks noGrp="1"/>
          </p:cNvGraphicFramePr>
          <p:nvPr>
            <p:ph idx="1"/>
          </p:nvPr>
        </p:nvGraphicFramePr>
        <p:xfrm>
          <a:off x="457200" y="1600200"/>
          <a:ext cx="8229600" cy="4267200"/>
        </p:xfrm>
        <a:graphic>
          <a:graphicData uri="http://schemas.openxmlformats.org/drawingml/2006/table">
            <a:tbl>
              <a:tblPr firstRow="1" bandRow="1">
                <a:tableStyleId>{5C22544A-7EE6-4342-B048-85BDC9FD1C3A}</a:tableStyleId>
              </a:tblPr>
              <a:tblGrid>
                <a:gridCol w="4114800"/>
                <a:gridCol w="4114800"/>
              </a:tblGrid>
              <a:tr h="690645">
                <a:tc>
                  <a:txBody>
                    <a:bodyPr/>
                    <a:lstStyle/>
                    <a:p>
                      <a:pPr algn="ctr"/>
                      <a:r>
                        <a:rPr lang="en-US" sz="2800" b="1" dirty="0" smtClean="0"/>
                        <a:t>MINITron V1.0</a:t>
                      </a:r>
                      <a:endParaRPr lang="en-US" sz="2800" b="1" dirty="0"/>
                    </a:p>
                  </a:txBody>
                  <a:tcPr/>
                </a:tc>
                <a:tc>
                  <a:txBody>
                    <a:bodyPr/>
                    <a:lstStyle/>
                    <a:p>
                      <a:pPr algn="ctr"/>
                      <a:r>
                        <a:rPr lang="en-US" sz="2800" b="1" dirty="0" smtClean="0"/>
                        <a:t>ARDUINO UNO</a:t>
                      </a:r>
                      <a:endParaRPr lang="en-US" b="1" dirty="0"/>
                    </a:p>
                  </a:txBody>
                  <a:tcPr/>
                </a:tc>
              </a:tr>
              <a:tr h="3576555">
                <a:tc>
                  <a:txBody>
                    <a:bodyPr/>
                    <a:lstStyle/>
                    <a:p>
                      <a:endParaRPr lang="en-US" dirty="0"/>
                    </a:p>
                  </a:txBody>
                  <a:tcPr/>
                </a:tc>
                <a:tc>
                  <a:txBody>
                    <a:bodyPr/>
                    <a:lstStyle/>
                    <a:p>
                      <a:endParaRPr lang="en-US" dirty="0"/>
                    </a:p>
                  </a:txBody>
                  <a:tcPr/>
                </a:tc>
              </a:tr>
            </a:tbl>
          </a:graphicData>
        </a:graphic>
      </p:graphicFrame>
      <p:pic>
        <p:nvPicPr>
          <p:cNvPr id="2052" name="Picture 4" descr="Image result for ARDUINO UNO"/>
          <p:cNvPicPr>
            <a:picLocks noChangeAspect="1" noChangeArrowheads="1"/>
          </p:cNvPicPr>
          <p:nvPr/>
        </p:nvPicPr>
        <p:blipFill>
          <a:blip r:embed="rId2" cstate="print"/>
          <a:srcRect/>
          <a:stretch>
            <a:fillRect/>
          </a:stretch>
        </p:blipFill>
        <p:spPr bwMode="auto">
          <a:xfrm>
            <a:off x="4953000" y="2286000"/>
            <a:ext cx="3352800" cy="3276600"/>
          </a:xfrm>
          <a:prstGeom prst="rect">
            <a:avLst/>
          </a:prstGeom>
          <a:ln>
            <a:noFill/>
          </a:ln>
          <a:effectLst>
            <a:softEdge rad="112500"/>
          </a:effectLst>
        </p:spPr>
      </p:pic>
      <p:pic>
        <p:nvPicPr>
          <p:cNvPr id="9" name="Picture 2" descr="C:\Users\Deepak Pandey\Desktop\old Desktop\docs\Minitron.png"/>
          <p:cNvPicPr>
            <a:picLocks noChangeAspect="1" noChangeArrowheads="1"/>
          </p:cNvPicPr>
          <p:nvPr/>
        </p:nvPicPr>
        <p:blipFill>
          <a:blip r:embed="rId3" cstate="print">
            <a:lum bright="10000"/>
            <a:extLst>
              <a:ext uri="{28A0092B-C50C-407E-A947-70E740481C1C}">
                <a14:useLocalDpi xmlns="" xmlns:a14="http://schemas.microsoft.com/office/drawing/2010/main" val="0"/>
              </a:ext>
            </a:extLst>
          </a:blip>
          <a:srcRect/>
          <a:stretch>
            <a:fillRect/>
          </a:stretch>
        </p:blipFill>
        <p:spPr bwMode="auto">
          <a:xfrm>
            <a:off x="1143000" y="2590800"/>
            <a:ext cx="2860921" cy="304800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MINITron &amp; Arduino </a:t>
            </a:r>
            <a:r>
              <a:rPr lang="en-US" dirty="0" err="1" smtClean="0"/>
              <a:t>uno</a:t>
            </a:r>
            <a:endParaRPr lang="en-US" dirty="0"/>
          </a:p>
        </p:txBody>
      </p:sp>
      <p:graphicFrame>
        <p:nvGraphicFramePr>
          <p:cNvPr id="8" name="Content Placeholder 7"/>
          <p:cNvGraphicFramePr>
            <a:graphicFrameLocks noGrp="1"/>
          </p:cNvGraphicFramePr>
          <p:nvPr>
            <p:ph idx="1"/>
          </p:nvPr>
        </p:nvGraphicFramePr>
        <p:xfrm>
          <a:off x="457200" y="1600200"/>
          <a:ext cx="8229600" cy="32359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pPr algn="ctr"/>
                      <a:r>
                        <a:rPr lang="en-US" dirty="0" smtClean="0"/>
                        <a:t>Features</a:t>
                      </a:r>
                      <a:endParaRPr lang="en-US" dirty="0"/>
                    </a:p>
                  </a:txBody>
                  <a:tcPr/>
                </a:tc>
                <a:tc>
                  <a:txBody>
                    <a:bodyPr/>
                    <a:lstStyle/>
                    <a:p>
                      <a:pPr algn="ctr"/>
                      <a:r>
                        <a:rPr lang="en-US" dirty="0" smtClean="0"/>
                        <a:t>MINITron</a:t>
                      </a:r>
                      <a:endParaRPr lang="en-US" dirty="0"/>
                    </a:p>
                  </a:txBody>
                  <a:tcPr/>
                </a:tc>
                <a:tc>
                  <a:txBody>
                    <a:bodyPr/>
                    <a:lstStyle/>
                    <a:p>
                      <a:pPr algn="ctr"/>
                      <a:r>
                        <a:rPr lang="en-US" dirty="0" smtClean="0"/>
                        <a:t>ARDUINO</a:t>
                      </a:r>
                      <a:endParaRPr lang="en-US" dirty="0"/>
                    </a:p>
                  </a:txBody>
                  <a:tcPr/>
                </a:tc>
              </a:tr>
              <a:tr h="370840">
                <a:tc>
                  <a:txBody>
                    <a:bodyPr/>
                    <a:lstStyle/>
                    <a:p>
                      <a:r>
                        <a:rPr lang="en-US" dirty="0" smtClean="0"/>
                        <a:t>CONTROLLER</a:t>
                      </a:r>
                      <a:endParaRPr lang="en-US" dirty="0"/>
                    </a:p>
                  </a:txBody>
                  <a:tcPr/>
                </a:tc>
                <a:tc>
                  <a:txBody>
                    <a:bodyPr/>
                    <a:lstStyle/>
                    <a:p>
                      <a:r>
                        <a:rPr lang="en-US" dirty="0" smtClean="0"/>
                        <a:t>ATMEGA8</a:t>
                      </a:r>
                      <a:endParaRPr lang="en-US" dirty="0"/>
                    </a:p>
                  </a:txBody>
                  <a:tcPr/>
                </a:tc>
                <a:tc>
                  <a:txBody>
                    <a:bodyPr/>
                    <a:lstStyle/>
                    <a:p>
                      <a:r>
                        <a:rPr lang="en-US" dirty="0" smtClean="0"/>
                        <a:t>ATMEGA328</a:t>
                      </a:r>
                      <a:endParaRPr lang="en-US" dirty="0"/>
                    </a:p>
                  </a:txBody>
                  <a:tcPr/>
                </a:tc>
              </a:tr>
              <a:tr h="370840">
                <a:tc>
                  <a:txBody>
                    <a:bodyPr/>
                    <a:lstStyle/>
                    <a:p>
                      <a:r>
                        <a:rPr lang="en-US" dirty="0" smtClean="0"/>
                        <a:t>LCD</a:t>
                      </a:r>
                      <a:endParaRPr lang="en-US" dirty="0"/>
                    </a:p>
                  </a:txBody>
                  <a:tcPr/>
                </a:tc>
                <a:tc>
                  <a:txBody>
                    <a:bodyPr/>
                    <a:lstStyle/>
                    <a:p>
                      <a:r>
                        <a:rPr lang="en-US" dirty="0" smtClean="0"/>
                        <a:t>YES</a:t>
                      </a:r>
                      <a:endParaRPr lang="en-US" dirty="0"/>
                    </a:p>
                  </a:txBody>
                  <a:tcPr/>
                </a:tc>
                <a:tc>
                  <a:txBody>
                    <a:bodyPr/>
                    <a:lstStyle/>
                    <a:p>
                      <a:r>
                        <a:rPr lang="en-US" dirty="0" smtClean="0">
                          <a:solidFill>
                            <a:schemeClr val="accent6"/>
                          </a:solidFill>
                        </a:rPr>
                        <a:t>NO</a:t>
                      </a:r>
                      <a:endParaRPr lang="en-US" dirty="0">
                        <a:solidFill>
                          <a:schemeClr val="accent6"/>
                        </a:solidFill>
                      </a:endParaRPr>
                    </a:p>
                  </a:txBody>
                  <a:tcPr/>
                </a:tc>
              </a:tr>
              <a:tr h="370840">
                <a:tc>
                  <a:txBody>
                    <a:bodyPr/>
                    <a:lstStyle/>
                    <a:p>
                      <a:r>
                        <a:rPr lang="en-US" dirty="0" smtClean="0"/>
                        <a:t>L293D(MOTOR IC)</a:t>
                      </a:r>
                      <a:endParaRPr lang="en-US" dirty="0"/>
                    </a:p>
                  </a:txBody>
                  <a:tcPr/>
                </a:tc>
                <a:tc>
                  <a:txBody>
                    <a:bodyPr/>
                    <a:lstStyle/>
                    <a:p>
                      <a:r>
                        <a:rPr lang="en-US" dirty="0" smtClean="0"/>
                        <a:t>YES</a:t>
                      </a:r>
                      <a:endParaRPr lang="en-US" dirty="0"/>
                    </a:p>
                  </a:txBody>
                  <a:tcPr/>
                </a:tc>
                <a:tc>
                  <a:txBody>
                    <a:bodyPr/>
                    <a:lstStyle/>
                    <a:p>
                      <a:r>
                        <a:rPr lang="en-US" dirty="0" smtClean="0">
                          <a:solidFill>
                            <a:schemeClr val="accent6"/>
                          </a:solidFill>
                        </a:rPr>
                        <a:t>NO</a:t>
                      </a:r>
                      <a:endParaRPr lang="en-US" dirty="0">
                        <a:solidFill>
                          <a:schemeClr val="accent6"/>
                        </a:solidFill>
                      </a:endParaRPr>
                    </a:p>
                  </a:txBody>
                  <a:tcPr/>
                </a:tc>
              </a:tr>
              <a:tr h="370840">
                <a:tc>
                  <a:txBody>
                    <a:bodyPr/>
                    <a:lstStyle/>
                    <a:p>
                      <a:r>
                        <a:rPr lang="en-US" dirty="0" smtClean="0"/>
                        <a:t>LEDs</a:t>
                      </a:r>
                      <a:endParaRPr lang="en-US" dirty="0"/>
                    </a:p>
                  </a:txBody>
                  <a:tcPr/>
                </a:tc>
                <a:tc>
                  <a:txBody>
                    <a:bodyPr/>
                    <a:lstStyle/>
                    <a:p>
                      <a:r>
                        <a:rPr lang="en-US" dirty="0" smtClean="0"/>
                        <a:t>4 LEDs</a:t>
                      </a:r>
                      <a:endParaRPr lang="en-US" dirty="0"/>
                    </a:p>
                  </a:txBody>
                  <a:tcPr/>
                </a:tc>
                <a:tc>
                  <a:txBody>
                    <a:bodyPr/>
                    <a:lstStyle/>
                    <a:p>
                      <a:r>
                        <a:rPr lang="en-US" dirty="0" smtClean="0"/>
                        <a:t>Only 1</a:t>
                      </a:r>
                      <a:endParaRPr lang="en-US" dirty="0"/>
                    </a:p>
                  </a:txBody>
                  <a:tcPr/>
                </a:tc>
              </a:tr>
              <a:tr h="370840">
                <a:tc>
                  <a:txBody>
                    <a:bodyPr/>
                    <a:lstStyle/>
                    <a:p>
                      <a:r>
                        <a:rPr lang="en-US" dirty="0" smtClean="0"/>
                        <a:t>ADC</a:t>
                      </a:r>
                      <a:r>
                        <a:rPr lang="en-US" baseline="0" dirty="0" smtClean="0"/>
                        <a:t> Sensor compatible connectors</a:t>
                      </a:r>
                      <a:endParaRPr lang="en-US" dirty="0"/>
                    </a:p>
                  </a:txBody>
                  <a:tcPr/>
                </a:tc>
                <a:tc>
                  <a:txBody>
                    <a:bodyPr/>
                    <a:lstStyle/>
                    <a:p>
                      <a:r>
                        <a:rPr lang="en-US" dirty="0" smtClean="0"/>
                        <a:t>YES</a:t>
                      </a:r>
                      <a:endParaRPr lang="en-US" dirty="0"/>
                    </a:p>
                  </a:txBody>
                  <a:tcPr/>
                </a:tc>
                <a:tc>
                  <a:txBody>
                    <a:bodyPr/>
                    <a:lstStyle/>
                    <a:p>
                      <a:r>
                        <a:rPr lang="en-US" dirty="0" smtClean="0">
                          <a:solidFill>
                            <a:schemeClr val="accent6"/>
                          </a:solidFill>
                        </a:rPr>
                        <a:t>NO</a:t>
                      </a:r>
                      <a:endParaRPr lang="en-US" dirty="0">
                        <a:solidFill>
                          <a:schemeClr val="accent6"/>
                        </a:solidFill>
                      </a:endParaRPr>
                    </a:p>
                  </a:txBody>
                  <a:tcPr/>
                </a:tc>
              </a:tr>
              <a:tr h="370840">
                <a:tc>
                  <a:txBody>
                    <a:bodyPr/>
                    <a:lstStyle/>
                    <a:p>
                      <a:r>
                        <a:rPr lang="en-US" dirty="0" smtClean="0"/>
                        <a:t>Buzzer</a:t>
                      </a:r>
                      <a:endParaRPr lang="en-US" dirty="0"/>
                    </a:p>
                  </a:txBody>
                  <a:tcPr/>
                </a:tc>
                <a:tc>
                  <a:txBody>
                    <a:bodyPr/>
                    <a:lstStyle/>
                    <a:p>
                      <a:r>
                        <a:rPr lang="en-US" dirty="0" smtClean="0"/>
                        <a:t>YES</a:t>
                      </a:r>
                      <a:endParaRPr lang="en-US" dirty="0"/>
                    </a:p>
                  </a:txBody>
                  <a:tcPr/>
                </a:tc>
                <a:tc>
                  <a:txBody>
                    <a:bodyPr/>
                    <a:lstStyle/>
                    <a:p>
                      <a:r>
                        <a:rPr lang="en-US" dirty="0" smtClean="0">
                          <a:solidFill>
                            <a:schemeClr val="accent6"/>
                          </a:solidFill>
                        </a:rPr>
                        <a:t>NO</a:t>
                      </a:r>
                      <a:endParaRPr lang="en-US" dirty="0">
                        <a:solidFill>
                          <a:schemeClr val="accent6"/>
                        </a:solidFill>
                      </a:endParaRPr>
                    </a:p>
                  </a:txBody>
                  <a:tcPr/>
                </a:tc>
              </a:tr>
              <a:tr h="370840">
                <a:tc>
                  <a:txBody>
                    <a:bodyPr/>
                    <a:lstStyle/>
                    <a:p>
                      <a:r>
                        <a:rPr lang="en-US" dirty="0" smtClean="0"/>
                        <a:t>Platform</a:t>
                      </a:r>
                      <a:endParaRPr lang="en-US" dirty="0"/>
                    </a:p>
                  </a:txBody>
                  <a:tcPr/>
                </a:tc>
                <a:tc>
                  <a:txBody>
                    <a:bodyPr/>
                    <a:lstStyle/>
                    <a:p>
                      <a:r>
                        <a:rPr lang="en-US" dirty="0" smtClean="0"/>
                        <a:t>NO</a:t>
                      </a:r>
                      <a:endParaRPr lang="en-US" dirty="0"/>
                    </a:p>
                  </a:txBody>
                  <a:tcPr/>
                </a:tc>
                <a:tc>
                  <a:txBody>
                    <a:bodyPr/>
                    <a:lstStyle/>
                    <a:p>
                      <a:r>
                        <a:rPr lang="en-US" dirty="0" smtClean="0"/>
                        <a:t>YES(0.5kb boot loader)</a:t>
                      </a:r>
                      <a:endParaRPr lang="en-US" dirty="0"/>
                    </a:p>
                  </a:txBody>
                  <a:tcPr/>
                </a:tc>
              </a:tr>
            </a:tbl>
          </a:graphicData>
        </a:graphic>
      </p:graphicFrame>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26378"/>
            <a:ext cx="8229600" cy="1143000"/>
          </a:xfrm>
        </p:spPr>
        <p:txBody>
          <a:bodyPr>
            <a:normAutofit/>
          </a:bodyPr>
          <a:lstStyle/>
          <a:p>
            <a:r>
              <a:rPr lang="en-US" sz="4000" dirty="0" smtClean="0">
                <a:latin typeface="Cambria" pitchFamily="18" charset="0"/>
              </a:rPr>
              <a:t>   </a:t>
            </a:r>
            <a:r>
              <a:rPr lang="en-US" sz="4000" dirty="0" smtClean="0">
                <a:latin typeface="Arial Rounded MT Bold" pitchFamily="34" charset="0"/>
              </a:rPr>
              <a:t>ATmega8</a:t>
            </a:r>
            <a:r>
              <a:rPr lang="en-US" sz="4000" dirty="0" smtClean="0">
                <a:solidFill>
                  <a:srgbClr val="00B0F0"/>
                </a:solidFill>
                <a:effectLst>
                  <a:outerShdw blurRad="38100" dist="38100" dir="2700000" algn="tl">
                    <a:srgbClr val="000000">
                      <a:alpha val="43137"/>
                    </a:srgbClr>
                  </a:outerShdw>
                </a:effectLst>
                <a:latin typeface="Arial Rounded MT Bold" pitchFamily="34" charset="0"/>
              </a:rPr>
              <a:t> </a:t>
            </a:r>
            <a:endParaRPr lang="en-US" sz="4000" dirty="0">
              <a:solidFill>
                <a:srgbClr val="00B0F0"/>
              </a:solidFill>
              <a:effectLst>
                <a:outerShdw blurRad="38100" dist="38100" dir="2700000" algn="tl">
                  <a:srgbClr val="000000">
                    <a:alpha val="43137"/>
                  </a:srgbClr>
                </a:outerShdw>
              </a:effectLst>
              <a:latin typeface="Arial Rounded MT Bold" pitchFamily="34" charset="0"/>
            </a:endParaRPr>
          </a:p>
        </p:txBody>
      </p:sp>
      <p:sp>
        <p:nvSpPr>
          <p:cNvPr id="44034" name="AutoShape 2" descr="http://4.bp.blogspot.com/-ncOgVNTysoU/UDTDtGEMoxI/AAAAAAAAAFo/EUBhPjfRSOw/s1600/MCU.jpg"/>
          <p:cNvSpPr>
            <a:spLocks noChangeAspect="1" noChangeArrowheads="1"/>
          </p:cNvSpPr>
          <p:nvPr/>
        </p:nvSpPr>
        <p:spPr bwMode="auto">
          <a:xfrm>
            <a:off x="228600"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noChangeArrowheads="1"/>
          </p:cNvPicPr>
          <p:nvPr/>
        </p:nvPicPr>
        <p:blipFill>
          <a:blip r:embed="rId2" cstate="print">
            <a:lum bright="20000"/>
          </a:blip>
          <a:srcRect/>
          <a:stretch>
            <a:fillRect/>
          </a:stretch>
        </p:blipFill>
        <p:spPr bwMode="auto">
          <a:xfrm>
            <a:off x="1781175" y="963613"/>
            <a:ext cx="5381625" cy="5048250"/>
          </a:xfrm>
          <a:prstGeom prst="rect">
            <a:avLst/>
          </a:prstGeom>
          <a:ln>
            <a:noFill/>
          </a:ln>
          <a:effectLst>
            <a:softEdge rad="112500"/>
          </a:effectLst>
        </p:spPr>
      </p:pic>
    </p:spTree>
    <p:extLst>
      <p:ext uri="{BB962C8B-B14F-4D97-AF65-F5344CB8AC3E}">
        <p14:creationId xmlns="" xmlns:p14="http://schemas.microsoft.com/office/powerpoint/2010/main" val="136810720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12216"/>
            <a:ext cx="8229600" cy="1143000"/>
          </a:xfrm>
        </p:spPr>
        <p:txBody>
          <a:bodyPr>
            <a:normAutofit/>
          </a:bodyPr>
          <a:lstStyle/>
          <a:p>
            <a:r>
              <a:rPr lang="en-US" sz="4000" dirty="0" smtClean="0">
                <a:latin typeface="Arial Rounded MT Bold" pitchFamily="34" charset="0"/>
              </a:rPr>
              <a:t>ATmega8 Specifications</a:t>
            </a:r>
            <a:endParaRPr lang="en-US" sz="4000" dirty="0">
              <a:latin typeface="Arial Rounded MT Bold" pitchFamily="34" charset="0"/>
            </a:endParaRPr>
          </a:p>
        </p:txBody>
      </p:sp>
      <p:sp>
        <p:nvSpPr>
          <p:cNvPr id="3" name="Rectangle 2"/>
          <p:cNvSpPr/>
          <p:nvPr/>
        </p:nvSpPr>
        <p:spPr>
          <a:xfrm>
            <a:off x="1745776" y="1331416"/>
            <a:ext cx="5410200" cy="4154984"/>
          </a:xfrm>
          <a:prstGeom prst="rect">
            <a:avLst/>
          </a:prstGeom>
        </p:spPr>
        <p:txBody>
          <a:bodyPr wrap="square">
            <a:spAutoFit/>
          </a:bodyPr>
          <a:lstStyle/>
          <a:p>
            <a:pPr lvl="2">
              <a:buFont typeface="Wingdings" pitchFamily="2" charset="2"/>
              <a:buChar char="Ø"/>
            </a:pPr>
            <a:r>
              <a:rPr lang="en-IN" sz="2200" dirty="0">
                <a:latin typeface="Constantia" pitchFamily="18" charset="0"/>
              </a:rPr>
              <a:t>8 KB of Flash memory</a:t>
            </a:r>
          </a:p>
          <a:p>
            <a:pPr lvl="2">
              <a:buFont typeface="Wingdings" pitchFamily="2" charset="2"/>
              <a:buChar char="Ø"/>
            </a:pPr>
            <a:r>
              <a:rPr lang="en-IN" sz="2200" dirty="0">
                <a:latin typeface="Constantia" pitchFamily="18" charset="0"/>
              </a:rPr>
              <a:t>1KB of SRAM</a:t>
            </a:r>
          </a:p>
          <a:p>
            <a:pPr lvl="2">
              <a:buFont typeface="Wingdings" pitchFamily="2" charset="2"/>
              <a:buChar char="Ø"/>
            </a:pPr>
            <a:r>
              <a:rPr lang="en-IN" sz="2200" dirty="0">
                <a:latin typeface="Constantia" pitchFamily="18" charset="0"/>
              </a:rPr>
              <a:t>512 Bytes of EEPROM</a:t>
            </a:r>
          </a:p>
          <a:p>
            <a:pPr lvl="2">
              <a:buFont typeface="Wingdings" pitchFamily="2" charset="2"/>
              <a:buChar char="Ø"/>
            </a:pPr>
            <a:r>
              <a:rPr lang="en-IN" sz="2200" dirty="0">
                <a:latin typeface="Constantia" pitchFamily="18" charset="0"/>
              </a:rPr>
              <a:t>Available in 28-Pin DIP</a:t>
            </a:r>
          </a:p>
          <a:p>
            <a:pPr lvl="2">
              <a:buFont typeface="Wingdings" pitchFamily="2" charset="2"/>
              <a:buChar char="Ø"/>
            </a:pPr>
            <a:r>
              <a:rPr lang="en-IN" sz="2200" dirty="0">
                <a:latin typeface="Constantia" pitchFamily="18" charset="0"/>
              </a:rPr>
              <a:t>6- Channel 10-bit ADC</a:t>
            </a:r>
          </a:p>
          <a:p>
            <a:pPr lvl="2">
              <a:buFont typeface="Wingdings" pitchFamily="2" charset="2"/>
              <a:buChar char="Ø"/>
            </a:pPr>
            <a:r>
              <a:rPr lang="en-IN" sz="2200" dirty="0">
                <a:latin typeface="Constantia" pitchFamily="18" charset="0"/>
              </a:rPr>
              <a:t>Two 8-bit Timers/Counters</a:t>
            </a:r>
          </a:p>
          <a:p>
            <a:pPr lvl="2">
              <a:buFont typeface="Wingdings" pitchFamily="2" charset="2"/>
              <a:buChar char="Ø"/>
            </a:pPr>
            <a:r>
              <a:rPr lang="en-IN" sz="2200" dirty="0">
                <a:latin typeface="Constantia" pitchFamily="18" charset="0"/>
              </a:rPr>
              <a:t>One 16-bit Timer/Counter</a:t>
            </a:r>
          </a:p>
          <a:p>
            <a:pPr lvl="2">
              <a:buFont typeface="Wingdings" pitchFamily="2" charset="2"/>
              <a:buChar char="Ø"/>
            </a:pPr>
            <a:r>
              <a:rPr lang="en-IN" sz="2200" dirty="0">
                <a:latin typeface="Constantia" pitchFamily="18" charset="0"/>
              </a:rPr>
              <a:t>3 PWM Channels</a:t>
            </a:r>
          </a:p>
          <a:p>
            <a:pPr lvl="2">
              <a:buFont typeface="Wingdings" pitchFamily="2" charset="2"/>
              <a:buChar char="Ø"/>
            </a:pPr>
            <a:r>
              <a:rPr lang="en-IN" sz="2200" dirty="0">
                <a:latin typeface="Constantia" pitchFamily="18" charset="0"/>
              </a:rPr>
              <a:t>In System Programmer (ISP)</a:t>
            </a:r>
          </a:p>
          <a:p>
            <a:pPr lvl="2">
              <a:buFont typeface="Wingdings" pitchFamily="2" charset="2"/>
              <a:buChar char="Ø"/>
            </a:pPr>
            <a:r>
              <a:rPr lang="en-IN" sz="2200" dirty="0">
                <a:latin typeface="Constantia" pitchFamily="18" charset="0"/>
              </a:rPr>
              <a:t>Serial USART</a:t>
            </a:r>
          </a:p>
          <a:p>
            <a:pPr lvl="2">
              <a:buFont typeface="Wingdings" pitchFamily="2" charset="2"/>
              <a:buChar char="Ø"/>
            </a:pPr>
            <a:r>
              <a:rPr lang="en-IN" sz="2200" dirty="0">
                <a:latin typeface="Constantia" pitchFamily="18" charset="0"/>
              </a:rPr>
              <a:t>SPI Interface</a:t>
            </a:r>
          </a:p>
          <a:p>
            <a:pPr lvl="2">
              <a:buFont typeface="Wingdings" pitchFamily="2" charset="2"/>
              <a:buChar char="Ø"/>
            </a:pPr>
            <a:r>
              <a:rPr lang="en-IN" sz="2200" dirty="0">
                <a:latin typeface="Constantia" pitchFamily="18" charset="0"/>
              </a:rPr>
              <a:t>Digital to Analog Comparator.</a:t>
            </a:r>
            <a:endParaRPr lang="en-US" sz="2200" dirty="0"/>
          </a:p>
        </p:txBody>
      </p:sp>
    </p:spTree>
    <p:extLst>
      <p:ext uri="{BB962C8B-B14F-4D97-AF65-F5344CB8AC3E}">
        <p14:creationId xmlns="" xmlns:p14="http://schemas.microsoft.com/office/powerpoint/2010/main" val="144405760"/>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Why we use Atmega 8 micro controller</a:t>
            </a:r>
            <a:endParaRPr lang="en-US" dirty="0"/>
          </a:p>
        </p:txBody>
      </p:sp>
      <p:sp>
        <p:nvSpPr>
          <p:cNvPr id="3" name="Content Placeholder 2"/>
          <p:cNvSpPr>
            <a:spLocks noGrp="1"/>
          </p:cNvSpPr>
          <p:nvPr>
            <p:ph idx="1"/>
          </p:nvPr>
        </p:nvSpPr>
        <p:spPr/>
        <p:txBody>
          <a:bodyPr/>
          <a:lstStyle/>
          <a:p>
            <a:r>
              <a:rPr lang="en-US" dirty="0" smtClean="0"/>
              <a:t>8kb flash memory</a:t>
            </a:r>
          </a:p>
          <a:p>
            <a:r>
              <a:rPr lang="en-US" dirty="0" smtClean="0"/>
              <a:t>Compact size</a:t>
            </a:r>
          </a:p>
          <a:p>
            <a:r>
              <a:rPr lang="en-US" dirty="0" smtClean="0"/>
              <a:t>Low cost</a:t>
            </a:r>
          </a:p>
          <a:p>
            <a:r>
              <a:rPr lang="en-US" dirty="0" smtClean="0"/>
              <a:t>Low power consumption</a:t>
            </a:r>
          </a:p>
          <a:p>
            <a:r>
              <a:rPr lang="en-US" b="1" dirty="0" smtClean="0"/>
              <a:t>USART</a:t>
            </a:r>
            <a:r>
              <a:rPr lang="en-US" dirty="0" smtClean="0"/>
              <a:t> to communicate with ESP8266</a:t>
            </a:r>
          </a:p>
          <a:p>
            <a:r>
              <a:rPr lang="en-US" dirty="0" smtClean="0"/>
              <a:t>ADC (Analog to Digital Converter)</a:t>
            </a:r>
          </a:p>
          <a:p>
            <a:pPr>
              <a:buNone/>
            </a:pPr>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6075"/>
            <a:ext cx="8229600" cy="1143000"/>
          </a:xfrm>
        </p:spPr>
        <p:txBody>
          <a:bodyPr>
            <a:normAutofit/>
          </a:bodyPr>
          <a:lstStyle/>
          <a:p>
            <a:r>
              <a:rPr lang="en-US" sz="4000" dirty="0" smtClean="0">
                <a:latin typeface="Arial Rounded MT Bold" pitchFamily="34" charset="0"/>
              </a:rPr>
              <a:t>I/O Operation</a:t>
            </a:r>
            <a:endParaRPr lang="en-US" sz="4000" dirty="0">
              <a:solidFill>
                <a:srgbClr val="00B0F0"/>
              </a:solidFill>
              <a:effectLst>
                <a:outerShdw blurRad="38100" dist="38100" dir="2700000" algn="tl">
                  <a:srgbClr val="000000">
                    <a:alpha val="43137"/>
                  </a:srgbClr>
                </a:outerShdw>
              </a:effectLst>
              <a:latin typeface="Arial Rounded MT Bold" pitchFamily="34" charset="0"/>
            </a:endParaRPr>
          </a:p>
        </p:txBody>
      </p:sp>
      <p:sp>
        <p:nvSpPr>
          <p:cNvPr id="17" name="Rectangle 16"/>
          <p:cNvSpPr/>
          <p:nvPr/>
        </p:nvSpPr>
        <p:spPr>
          <a:xfrm>
            <a:off x="2286000" y="1550075"/>
            <a:ext cx="4572000" cy="646331"/>
          </a:xfrm>
          <a:prstGeom prst="rect">
            <a:avLst/>
          </a:prstGeom>
        </p:spPr>
        <p:txBody>
          <a:bodyPr>
            <a:spAutoFit/>
          </a:bodyPr>
          <a:lstStyle/>
          <a:p>
            <a:r>
              <a:rPr lang="en-US" dirty="0" smtClean="0">
                <a:latin typeface="Cambria" pitchFamily="18" charset="0"/>
              </a:rPr>
              <a:t>.</a:t>
            </a:r>
          </a:p>
          <a:p>
            <a:endParaRPr lang="en-US" dirty="0"/>
          </a:p>
        </p:txBody>
      </p:sp>
      <p:sp>
        <p:nvSpPr>
          <p:cNvPr id="18" name="Rectangle 17"/>
          <p:cNvSpPr/>
          <p:nvPr/>
        </p:nvSpPr>
        <p:spPr>
          <a:xfrm>
            <a:off x="457200" y="1397675"/>
            <a:ext cx="8153400" cy="1631216"/>
          </a:xfrm>
          <a:prstGeom prst="rect">
            <a:avLst/>
          </a:prstGeom>
        </p:spPr>
        <p:txBody>
          <a:bodyPr wrap="square">
            <a:spAutoFit/>
          </a:bodyPr>
          <a:lstStyle/>
          <a:p>
            <a:r>
              <a:rPr lang="en-IN" sz="2000" dirty="0" smtClean="0"/>
              <a:t>If any input or output device is to be connected to the microcontroller then it is connected to the I/O Ports. The ATmega8 has 3 I/O ports:</a:t>
            </a:r>
          </a:p>
          <a:p>
            <a:endParaRPr lang="en-IN" sz="2000" dirty="0" smtClean="0"/>
          </a:p>
          <a:p>
            <a:endParaRPr lang="en-IN" sz="2000" dirty="0" smtClean="0"/>
          </a:p>
          <a:p>
            <a:endParaRPr lang="en-IN" sz="2000" dirty="0" smtClean="0"/>
          </a:p>
        </p:txBody>
      </p:sp>
      <p:graphicFrame>
        <p:nvGraphicFramePr>
          <p:cNvPr id="21" name="Table 20"/>
          <p:cNvGraphicFramePr>
            <a:graphicFrameLocks noGrp="1"/>
          </p:cNvGraphicFramePr>
          <p:nvPr>
            <p:extLst>
              <p:ext uri="{D42A27DB-BD31-4B8C-83A1-F6EECF244321}">
                <p14:modId xmlns="" xmlns:p14="http://schemas.microsoft.com/office/powerpoint/2010/main" val="1302826176"/>
              </p:ext>
            </p:extLst>
          </p:nvPr>
        </p:nvGraphicFramePr>
        <p:xfrm>
          <a:off x="1447800" y="2276515"/>
          <a:ext cx="6096000" cy="1483360"/>
        </p:xfrm>
        <a:graphic>
          <a:graphicData uri="http://schemas.openxmlformats.org/drawingml/2006/table">
            <a:tbl>
              <a:tblPr firstRow="1" bandRow="1">
                <a:tableStyleId>{93296810-A885-4BE3-A3E7-6D5BEEA58F35}</a:tableStyleId>
              </a:tblPr>
              <a:tblGrid>
                <a:gridCol w="3048000"/>
                <a:gridCol w="3048000"/>
              </a:tblGrid>
              <a:tr h="370840">
                <a:tc>
                  <a:txBody>
                    <a:bodyPr/>
                    <a:lstStyle/>
                    <a:p>
                      <a:pPr algn="ctr"/>
                      <a:r>
                        <a:rPr lang="en-US" dirty="0" smtClean="0"/>
                        <a:t>PORTB</a:t>
                      </a:r>
                      <a:endParaRPr lang="en-US" dirty="0"/>
                    </a:p>
                  </a:txBody>
                  <a:tcPr/>
                </a:tc>
                <a:tc>
                  <a:txBody>
                    <a:bodyPr/>
                    <a:lstStyle/>
                    <a:p>
                      <a:pPr algn="ctr"/>
                      <a:r>
                        <a:rPr lang="en-US" dirty="0" smtClean="0"/>
                        <a:t>8</a:t>
                      </a:r>
                      <a:endParaRPr lang="en-US" dirty="0"/>
                    </a:p>
                  </a:txBody>
                  <a:tcPr/>
                </a:tc>
              </a:tr>
              <a:tr h="370840">
                <a:tc>
                  <a:txBody>
                    <a:bodyPr/>
                    <a:lstStyle/>
                    <a:p>
                      <a:pPr algn="ctr"/>
                      <a:r>
                        <a:rPr lang="en-US" dirty="0" smtClean="0"/>
                        <a:t>PORTC</a:t>
                      </a:r>
                      <a:endParaRPr lang="en-US" dirty="0"/>
                    </a:p>
                  </a:txBody>
                  <a:tcPr/>
                </a:tc>
                <a:tc>
                  <a:txBody>
                    <a:bodyPr/>
                    <a:lstStyle/>
                    <a:p>
                      <a:pPr algn="ctr"/>
                      <a:r>
                        <a:rPr lang="en-US" dirty="0" smtClean="0"/>
                        <a:t>7</a:t>
                      </a:r>
                      <a:endParaRPr lang="en-US" dirty="0"/>
                    </a:p>
                  </a:txBody>
                  <a:tcPr/>
                </a:tc>
              </a:tr>
              <a:tr h="370840">
                <a:tc>
                  <a:txBody>
                    <a:bodyPr/>
                    <a:lstStyle/>
                    <a:p>
                      <a:pPr algn="ctr"/>
                      <a:r>
                        <a:rPr lang="en-US" dirty="0" smtClean="0"/>
                        <a:t>PORTD</a:t>
                      </a:r>
                      <a:endParaRPr lang="en-US" dirty="0"/>
                    </a:p>
                  </a:txBody>
                  <a:tcPr>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lnB w="12700" cap="flat" cmpd="sng" algn="ctr">
                      <a:solidFill>
                        <a:schemeClr val="tx1"/>
                      </a:solidFill>
                      <a:prstDash val="solid"/>
                      <a:round/>
                      <a:headEnd type="none" w="med" len="med"/>
                      <a:tailEnd type="none" w="med" len="med"/>
                    </a:lnB>
                  </a:tcPr>
                </a:tc>
              </a:tr>
              <a:tr h="370840">
                <a:tc>
                  <a:txBody>
                    <a:bodyPr/>
                    <a:lstStyle/>
                    <a:p>
                      <a:pPr algn="ctr"/>
                      <a:r>
                        <a:rPr lang="en-US" b="1" dirty="0" smtClean="0"/>
                        <a:t>Total</a:t>
                      </a:r>
                      <a:r>
                        <a:rPr lang="en-US" b="1" baseline="0" dirty="0" smtClean="0"/>
                        <a:t> GPIO PINs</a:t>
                      </a:r>
                      <a:endParaRPr lang="en-US" b="1" dirty="0"/>
                    </a:p>
                  </a:txBody>
                  <a:tcPr>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lang="en-US" b="1" dirty="0" smtClean="0"/>
                        <a:t>23</a:t>
                      </a:r>
                      <a:endParaRPr lang="en-US" b="1" dirty="0"/>
                    </a:p>
                  </a:txBody>
                  <a:tcPr>
                    <a:lnT w="12700" cap="flat" cmpd="sng" algn="ctr">
                      <a:solidFill>
                        <a:schemeClr val="tx1"/>
                      </a:solidFill>
                      <a:prstDash val="solid"/>
                      <a:round/>
                      <a:headEnd type="none" w="med" len="med"/>
                      <a:tailEnd type="none" w="med" len="med"/>
                    </a:lnT>
                    <a:solidFill>
                      <a:schemeClr val="bg2">
                        <a:lumMod val="90000"/>
                      </a:schemeClr>
                    </a:solidFill>
                  </a:tcPr>
                </a:tc>
              </a:tr>
            </a:tbl>
          </a:graphicData>
        </a:graphic>
      </p:graphicFrame>
      <p:sp>
        <p:nvSpPr>
          <p:cNvPr id="23" name="TextBox 22"/>
          <p:cNvSpPr txBox="1"/>
          <p:nvPr/>
        </p:nvSpPr>
        <p:spPr>
          <a:xfrm>
            <a:off x="1219200" y="4140875"/>
            <a:ext cx="5943600" cy="2031325"/>
          </a:xfrm>
          <a:prstGeom prst="rect">
            <a:avLst/>
          </a:prstGeom>
          <a:noFill/>
        </p:spPr>
        <p:txBody>
          <a:bodyPr wrap="square" rtlCol="0">
            <a:spAutoFit/>
          </a:bodyPr>
          <a:lstStyle/>
          <a:p>
            <a:r>
              <a:rPr lang="en-IN" dirty="0" smtClean="0"/>
              <a:t>There are three registers for I/O operations:</a:t>
            </a:r>
          </a:p>
          <a:p>
            <a:pPr>
              <a:buFont typeface="Arial" pitchFamily="34" charset="0"/>
              <a:buChar char="•"/>
            </a:pPr>
            <a:r>
              <a:rPr lang="en-IN" dirty="0" smtClean="0"/>
              <a:t>DDRX</a:t>
            </a:r>
          </a:p>
          <a:p>
            <a:pPr>
              <a:buFont typeface="Arial" pitchFamily="34" charset="0"/>
              <a:buChar char="•"/>
            </a:pPr>
            <a:r>
              <a:rPr lang="en-IN" dirty="0" smtClean="0"/>
              <a:t>PORTX</a:t>
            </a:r>
          </a:p>
          <a:p>
            <a:pPr>
              <a:buFont typeface="Arial" pitchFamily="34" charset="0"/>
              <a:buChar char="•"/>
            </a:pPr>
            <a:r>
              <a:rPr lang="en-IN" dirty="0" smtClean="0"/>
              <a:t>PINX</a:t>
            </a:r>
          </a:p>
          <a:p>
            <a:pPr>
              <a:buFont typeface="Arial" pitchFamily="34" charset="0"/>
              <a:buChar char="•"/>
            </a:pPr>
            <a:endParaRPr lang="en-IN" dirty="0" smtClean="0"/>
          </a:p>
          <a:p>
            <a:r>
              <a:rPr lang="en-IN" dirty="0" smtClean="0"/>
              <a:t>X can be  ‘B’, ‘C’ or ‘D’ i.e. the I/O Ports.</a:t>
            </a:r>
          </a:p>
          <a:p>
            <a:endParaRPr lang="en-US" dirty="0"/>
          </a:p>
        </p:txBody>
      </p:sp>
      <p:grpSp>
        <p:nvGrpSpPr>
          <p:cNvPr id="28" name="Group 27"/>
          <p:cNvGrpSpPr/>
          <p:nvPr/>
        </p:nvGrpSpPr>
        <p:grpSpPr>
          <a:xfrm>
            <a:off x="5715000" y="3988475"/>
            <a:ext cx="1600200" cy="1828800"/>
            <a:chOff x="7086600" y="4724400"/>
            <a:chExt cx="1600200" cy="1828800"/>
          </a:xfrm>
        </p:grpSpPr>
        <p:sp>
          <p:nvSpPr>
            <p:cNvPr id="24" name="Rectangle 23"/>
            <p:cNvSpPr/>
            <p:nvPr/>
          </p:nvSpPr>
          <p:spPr>
            <a:xfrm>
              <a:off x="7086600" y="4724400"/>
              <a:ext cx="1600200" cy="4572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t>CPU</a:t>
              </a:r>
            </a:p>
          </p:txBody>
        </p:sp>
        <p:sp>
          <p:nvSpPr>
            <p:cNvPr id="25" name="Rectangle 24"/>
            <p:cNvSpPr/>
            <p:nvPr/>
          </p:nvSpPr>
          <p:spPr>
            <a:xfrm>
              <a:off x="7086600" y="5638800"/>
              <a:ext cx="1600200"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Other Parts of the Microcontroller</a:t>
              </a:r>
              <a:endParaRPr lang="en-US" sz="2400" dirty="0"/>
            </a:p>
          </p:txBody>
        </p:sp>
      </p:grpSp>
      <p:cxnSp>
        <p:nvCxnSpPr>
          <p:cNvPr id="27" name="Straight Arrow Connector 26"/>
          <p:cNvCxnSpPr>
            <a:stCxn id="25" idx="0"/>
            <a:endCxn id="24" idx="2"/>
          </p:cNvCxnSpPr>
          <p:nvPr/>
        </p:nvCxnSpPr>
        <p:spPr>
          <a:xfrm flipV="1">
            <a:off x="6515100" y="4445675"/>
            <a:ext cx="0" cy="45720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6705600" y="4674275"/>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813213" y="4445675"/>
            <a:ext cx="1025987" cy="369332"/>
          </a:xfrm>
          <a:prstGeom prst="rect">
            <a:avLst/>
          </a:prstGeom>
          <a:noFill/>
        </p:spPr>
        <p:txBody>
          <a:bodyPr wrap="none" rtlCol="0">
            <a:spAutoFit/>
          </a:bodyPr>
          <a:lstStyle/>
          <a:p>
            <a:r>
              <a:rPr lang="en-US" dirty="0" smtClean="0"/>
              <a:t>Registers</a:t>
            </a:r>
            <a:endParaRPr lang="en-US" dirty="0"/>
          </a:p>
        </p:txBody>
      </p:sp>
    </p:spTree>
    <p:extLst>
      <p:ext uri="{BB962C8B-B14F-4D97-AF65-F5344CB8AC3E}">
        <p14:creationId xmlns="" xmlns:p14="http://schemas.microsoft.com/office/powerpoint/2010/main" val="3960385857"/>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2" action="ppaction://hlinkfile"/>
              </a:rPr>
              <a:t>Internet of Things</a:t>
            </a:r>
            <a:endParaRPr lang="en-US" dirty="0"/>
          </a:p>
        </p:txBody>
      </p:sp>
      <p:sp>
        <p:nvSpPr>
          <p:cNvPr id="5" name="Content Placeholder 4"/>
          <p:cNvSpPr>
            <a:spLocks noGrp="1"/>
          </p:cNvSpPr>
          <p:nvPr>
            <p:ph idx="1"/>
          </p:nvPr>
        </p:nvSpPr>
        <p:spPr/>
        <p:txBody>
          <a:bodyPr/>
          <a:lstStyle/>
          <a:p>
            <a:endParaRPr lang="en-US" dirty="0"/>
          </a:p>
        </p:txBody>
      </p:sp>
      <p:pic>
        <p:nvPicPr>
          <p:cNvPr id="1026" name="Picture 2" descr="C:\Users\prawin\Desktop\download.jpg"/>
          <p:cNvPicPr>
            <a:picLocks noChangeAspect="1" noChangeArrowheads="1"/>
          </p:cNvPicPr>
          <p:nvPr/>
        </p:nvPicPr>
        <p:blipFill>
          <a:blip r:embed="rId3"/>
          <a:srcRect/>
          <a:stretch>
            <a:fillRect/>
          </a:stretch>
        </p:blipFill>
        <p:spPr bwMode="auto">
          <a:xfrm>
            <a:off x="2209800" y="1600200"/>
            <a:ext cx="4357688" cy="4357688"/>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126378"/>
            <a:ext cx="8229600" cy="1143000"/>
          </a:xfrm>
        </p:spPr>
        <p:txBody>
          <a:bodyPr>
            <a:normAutofit/>
          </a:bodyPr>
          <a:lstStyle/>
          <a:p>
            <a:r>
              <a:rPr lang="en-US" sz="4000" dirty="0" smtClean="0">
                <a:latin typeface="Cambria" pitchFamily="18" charset="0"/>
              </a:rPr>
              <a:t>   </a:t>
            </a:r>
            <a:r>
              <a:rPr lang="en-US" sz="4000" dirty="0" smtClean="0">
                <a:latin typeface="Arial Rounded MT Bold" pitchFamily="34" charset="0"/>
              </a:rPr>
              <a:t>ATmega8</a:t>
            </a:r>
            <a:r>
              <a:rPr lang="en-US" sz="4000" dirty="0" smtClean="0">
                <a:solidFill>
                  <a:srgbClr val="00B0F0"/>
                </a:solidFill>
                <a:effectLst>
                  <a:outerShdw blurRad="38100" dist="38100" dir="2700000" algn="tl">
                    <a:srgbClr val="000000">
                      <a:alpha val="43137"/>
                    </a:srgbClr>
                  </a:outerShdw>
                </a:effectLst>
                <a:latin typeface="Arial Rounded MT Bold" pitchFamily="34" charset="0"/>
              </a:rPr>
              <a:t> </a:t>
            </a:r>
            <a:endParaRPr lang="en-US" sz="4000" dirty="0">
              <a:solidFill>
                <a:srgbClr val="00B0F0"/>
              </a:solidFill>
              <a:effectLst>
                <a:outerShdw blurRad="38100" dist="38100" dir="2700000" algn="tl">
                  <a:srgbClr val="000000">
                    <a:alpha val="43137"/>
                  </a:srgbClr>
                </a:outerShdw>
              </a:effectLst>
              <a:latin typeface="Arial Rounded MT Bold" pitchFamily="34" charset="0"/>
            </a:endParaRPr>
          </a:p>
        </p:txBody>
      </p:sp>
      <p:sp>
        <p:nvSpPr>
          <p:cNvPr id="44034" name="AutoShape 2" descr="http://4.bp.blogspot.com/-ncOgVNTysoU/UDTDtGEMoxI/AAAAAAAAAFo/EUBhPjfRSOw/s1600/MCU.jpg"/>
          <p:cNvSpPr>
            <a:spLocks noChangeAspect="1" noChangeArrowheads="1"/>
          </p:cNvSpPr>
          <p:nvPr/>
        </p:nvSpPr>
        <p:spPr bwMode="auto">
          <a:xfrm>
            <a:off x="228600"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0" name="Picture 2" descr="http://www.electroschematics.com/wp-content/uploads/2014/01/atmega8-16pu-pin-configuration.jpg"/>
          <p:cNvPicPr>
            <a:picLocks noChangeAspect="1" noChangeArrowheads="1"/>
          </p:cNvPicPr>
          <p:nvPr/>
        </p:nvPicPr>
        <p:blipFill>
          <a:blip r:embed="rId2" cstate="print"/>
          <a:srcRect/>
          <a:stretch>
            <a:fillRect/>
          </a:stretch>
        </p:blipFill>
        <p:spPr bwMode="auto">
          <a:xfrm>
            <a:off x="1371600" y="1287314"/>
            <a:ext cx="6019800" cy="4961085"/>
          </a:xfrm>
          <a:prstGeom prst="rect">
            <a:avLst/>
          </a:prstGeom>
          <a:noFill/>
        </p:spPr>
      </p:pic>
    </p:spTree>
    <p:extLst>
      <p:ext uri="{BB962C8B-B14F-4D97-AF65-F5344CB8AC3E}">
        <p14:creationId xmlns="" xmlns:p14="http://schemas.microsoft.com/office/powerpoint/2010/main" val="136810720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971800"/>
            <a:ext cx="8229600" cy="1143000"/>
          </a:xfrm>
        </p:spPr>
        <p:txBody>
          <a:bodyPr/>
          <a:lstStyle/>
          <a:p>
            <a:r>
              <a:rPr lang="en-US" dirty="0" smtClean="0"/>
              <a:t>LED blinking</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blinking</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Left Brace 34"/>
          <p:cNvSpPr/>
          <p:nvPr/>
        </p:nvSpPr>
        <p:spPr>
          <a:xfrm rot="10800000">
            <a:off x="6248400" y="2133600"/>
            <a:ext cx="304800" cy="1143000"/>
          </a:xfrm>
          <a:prstGeom prst="leftBrace">
            <a:avLst/>
          </a:prstGeom>
          <a:noFill/>
          <a:ln w="63500" cap="rnd" cmpd="sng">
            <a:solidFill>
              <a:schemeClr val="accent6">
                <a:lumMod val="75000"/>
              </a:schemeClr>
            </a:solidFill>
            <a:bevel/>
          </a:ln>
          <a:scene3d>
            <a:camera prst="orthographicFront">
              <a:rot lat="0" lon="21299999" rev="0"/>
            </a:camera>
            <a:lightRig rig="freezing" dir="t"/>
          </a:scene3d>
          <a:sp3d prstMaterial="clear">
            <a:bevelT/>
            <a:bevelB w="1651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endParaRPr>
          </a:p>
        </p:txBody>
      </p:sp>
      <p:sp>
        <p:nvSpPr>
          <p:cNvPr id="36" name="Left Brace 35"/>
          <p:cNvSpPr/>
          <p:nvPr/>
        </p:nvSpPr>
        <p:spPr>
          <a:xfrm>
            <a:off x="2743200" y="2133600"/>
            <a:ext cx="304800" cy="1143000"/>
          </a:xfrm>
          <a:prstGeom prst="leftBrace">
            <a:avLst/>
          </a:prstGeom>
          <a:noFill/>
          <a:ln w="63500" cap="rnd" cmpd="sng">
            <a:solidFill>
              <a:schemeClr val="accent6">
                <a:lumMod val="75000"/>
              </a:schemeClr>
            </a:solidFill>
            <a:bevel/>
          </a:ln>
          <a:scene3d>
            <a:camera prst="orthographicFront">
              <a:rot lat="0" lon="21299999" rev="0"/>
            </a:camera>
            <a:lightRig rig="freezing" dir="t"/>
          </a:scene3d>
          <a:sp3d prstMaterial="clear">
            <a:bevelT/>
            <a:bevelB w="1651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endParaRPr>
          </a:p>
        </p:txBody>
      </p:sp>
      <p:sp>
        <p:nvSpPr>
          <p:cNvPr id="37" name="TextBox 36"/>
          <p:cNvSpPr txBox="1"/>
          <p:nvPr/>
        </p:nvSpPr>
        <p:spPr>
          <a:xfrm>
            <a:off x="6858000" y="2526268"/>
            <a:ext cx="1066800" cy="369332"/>
          </a:xfrm>
          <a:prstGeom prst="rect">
            <a:avLst/>
          </a:prstGeom>
          <a:noFill/>
        </p:spPr>
        <p:txBody>
          <a:bodyPr wrap="square" rtlCol="0">
            <a:spAutoFit/>
          </a:bodyPr>
          <a:lstStyle/>
          <a:p>
            <a:r>
              <a:rPr lang="en-US" dirty="0" smtClean="0"/>
              <a:t>PORTB</a:t>
            </a:r>
            <a:endParaRPr lang="en-US" dirty="0"/>
          </a:p>
        </p:txBody>
      </p: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2" name="TextBox 41"/>
          <p:cNvSpPr txBox="1"/>
          <p:nvPr/>
        </p:nvSpPr>
        <p:spPr>
          <a:xfrm>
            <a:off x="1600200" y="2514600"/>
            <a:ext cx="1066800" cy="369332"/>
          </a:xfrm>
          <a:prstGeom prst="rect">
            <a:avLst/>
          </a:prstGeom>
          <a:noFill/>
        </p:spPr>
        <p:txBody>
          <a:bodyPr wrap="square" rtlCol="0">
            <a:spAutoFit/>
          </a:bodyPr>
          <a:lstStyle/>
          <a:p>
            <a:r>
              <a:rPr lang="en-US" dirty="0" smtClean="0"/>
              <a:t>PORTD</a:t>
            </a:r>
            <a:endParaRPr lang="en-US" dirty="0"/>
          </a:p>
        </p:txBody>
      </p:sp>
      <p:sp>
        <p:nvSpPr>
          <p:cNvPr id="43" name="TextBox 42"/>
          <p:cNvSpPr txBox="1"/>
          <p:nvPr/>
        </p:nvSpPr>
        <p:spPr>
          <a:xfrm>
            <a:off x="3124200" y="2069068"/>
            <a:ext cx="762000" cy="369332"/>
          </a:xfrm>
          <a:prstGeom prst="rect">
            <a:avLst/>
          </a:prstGeom>
          <a:noFill/>
        </p:spPr>
        <p:txBody>
          <a:bodyPr wrap="square" rtlCol="0">
            <a:spAutoFit/>
          </a:bodyPr>
          <a:lstStyle/>
          <a:p>
            <a:r>
              <a:rPr lang="en-US" dirty="0" smtClean="0"/>
              <a:t>PD0</a:t>
            </a:r>
            <a:endParaRPr lang="en-US" dirty="0"/>
          </a:p>
        </p:txBody>
      </p:sp>
      <p:sp>
        <p:nvSpPr>
          <p:cNvPr id="44" name="TextBox 43"/>
          <p:cNvSpPr txBox="1"/>
          <p:nvPr/>
        </p:nvSpPr>
        <p:spPr>
          <a:xfrm>
            <a:off x="3124200" y="2286000"/>
            <a:ext cx="762000" cy="369332"/>
          </a:xfrm>
          <a:prstGeom prst="rect">
            <a:avLst/>
          </a:prstGeom>
          <a:noFill/>
        </p:spPr>
        <p:txBody>
          <a:bodyPr wrap="square" rtlCol="0">
            <a:spAutoFit/>
          </a:bodyPr>
          <a:lstStyle/>
          <a:p>
            <a:r>
              <a:rPr lang="en-US" dirty="0" smtClean="0"/>
              <a:t>PD1</a:t>
            </a:r>
            <a:endParaRPr lang="en-US" dirty="0"/>
          </a:p>
        </p:txBody>
      </p:sp>
      <p:sp>
        <p:nvSpPr>
          <p:cNvPr id="45" name="TextBox 44"/>
          <p:cNvSpPr txBox="1"/>
          <p:nvPr/>
        </p:nvSpPr>
        <p:spPr>
          <a:xfrm>
            <a:off x="3124200" y="2526268"/>
            <a:ext cx="762000" cy="369332"/>
          </a:xfrm>
          <a:prstGeom prst="rect">
            <a:avLst/>
          </a:prstGeom>
          <a:noFill/>
        </p:spPr>
        <p:txBody>
          <a:bodyPr wrap="square" rtlCol="0">
            <a:spAutoFit/>
          </a:bodyPr>
          <a:lstStyle/>
          <a:p>
            <a:r>
              <a:rPr lang="en-US" dirty="0" smtClean="0"/>
              <a:t>PD2</a:t>
            </a:r>
            <a:endParaRPr lang="en-US" dirty="0"/>
          </a:p>
        </p:txBody>
      </p:sp>
      <p:sp>
        <p:nvSpPr>
          <p:cNvPr id="46" name="TextBox 45"/>
          <p:cNvSpPr txBox="1"/>
          <p:nvPr/>
        </p:nvSpPr>
        <p:spPr>
          <a:xfrm>
            <a:off x="3124200" y="2743200"/>
            <a:ext cx="762000" cy="369332"/>
          </a:xfrm>
          <a:prstGeom prst="rect">
            <a:avLst/>
          </a:prstGeom>
          <a:noFill/>
        </p:spPr>
        <p:txBody>
          <a:bodyPr wrap="square" rtlCol="0">
            <a:spAutoFit/>
          </a:bodyPr>
          <a:lstStyle/>
          <a:p>
            <a:r>
              <a:rPr lang="en-US" dirty="0" smtClean="0"/>
              <a:t>PD3</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par>
                                <p:cTn id="19" presetID="9"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dissolve">
                                      <p:cBhvr>
                                        <p:cTn id="21" dur="500"/>
                                        <p:tgtEl>
                                          <p:spTgt spid="10"/>
                                        </p:tgtEl>
                                      </p:cBhvr>
                                    </p:animEffect>
                                  </p:childTnLst>
                                </p:cTn>
                              </p:par>
                              <p:par>
                                <p:cTn id="22" presetID="9"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500"/>
                                        <p:tgtEl>
                                          <p:spTgt spid="11"/>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par>
                                <p:cTn id="43" presetID="9"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par>
                                <p:cTn id="46" presetID="9"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dissolve">
                                      <p:cBhvr>
                                        <p:cTn id="48" dur="500"/>
                                        <p:tgtEl>
                                          <p:spTgt spid="19"/>
                                        </p:tgtEl>
                                      </p:cBhvr>
                                    </p:animEffect>
                                  </p:childTnLst>
                                </p:cTn>
                              </p:par>
                              <p:par>
                                <p:cTn id="49" presetID="9"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dissolve">
                                      <p:cBhvr>
                                        <p:cTn id="51" dur="500"/>
                                        <p:tgtEl>
                                          <p:spTgt spid="20"/>
                                        </p:tgtEl>
                                      </p:cBhvr>
                                    </p:animEffect>
                                  </p:childTnLst>
                                </p:cTn>
                              </p:par>
                              <p:par>
                                <p:cTn id="52" presetID="9"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dissolve">
                                      <p:cBhvr>
                                        <p:cTn id="54" dur="500"/>
                                        <p:tgtEl>
                                          <p:spTgt spid="21"/>
                                        </p:tgtEl>
                                      </p:cBhvr>
                                    </p:animEffect>
                                  </p:childTnLst>
                                </p:cTn>
                              </p:par>
                              <p:par>
                                <p:cTn id="55" presetID="9"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dissolve">
                                      <p:cBhvr>
                                        <p:cTn id="57" dur="500"/>
                                        <p:tgtEl>
                                          <p:spTgt spid="22"/>
                                        </p:tgtEl>
                                      </p:cBhvr>
                                    </p:animEffect>
                                  </p:childTnLst>
                                </p:cTn>
                              </p:par>
                              <p:par>
                                <p:cTn id="58" presetID="9" presetClass="entr" presetSubtype="0" fill="hold"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dissolve">
                                      <p:cBhvr>
                                        <p:cTn id="60" dur="500"/>
                                        <p:tgtEl>
                                          <p:spTgt spid="23"/>
                                        </p:tgtEl>
                                      </p:cBhvr>
                                    </p:animEffect>
                                  </p:childTnLst>
                                </p:cTn>
                              </p:par>
                              <p:par>
                                <p:cTn id="61" presetID="9"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dissolve">
                                      <p:cBhvr>
                                        <p:cTn id="63" dur="500"/>
                                        <p:tgtEl>
                                          <p:spTgt spid="24"/>
                                        </p:tgtEl>
                                      </p:cBhvr>
                                    </p:animEffect>
                                  </p:childTnLst>
                                </p:cTn>
                              </p:par>
                              <p:par>
                                <p:cTn id="64" presetID="9"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dissolve">
                                      <p:cBhvr>
                                        <p:cTn id="66" dur="500"/>
                                        <p:tgtEl>
                                          <p:spTgt spid="25"/>
                                        </p:tgtEl>
                                      </p:cBhvr>
                                    </p:animEffect>
                                  </p:childTnLst>
                                </p:cTn>
                              </p:par>
                              <p:par>
                                <p:cTn id="67" presetID="9"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par>
                                <p:cTn id="70" presetID="9"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par>
                                <p:cTn id="73" presetID="9"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par>
                                <p:cTn id="76" presetID="9" presetClass="entr" presetSubtype="0" fill="hold"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dissolve">
                                      <p:cBhvr>
                                        <p:cTn id="78" dur="500"/>
                                        <p:tgtEl>
                                          <p:spTgt spid="29"/>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dissolve">
                                      <p:cBhvr>
                                        <p:cTn id="87" dur="500"/>
                                        <p:tgtEl>
                                          <p:spTgt spid="32"/>
                                        </p:tgtEl>
                                      </p:cBhvr>
                                    </p:animEffect>
                                  </p:childTnLst>
                                </p:cTn>
                              </p:par>
                              <p:par>
                                <p:cTn id="88" presetID="9" presetClass="entr" presetSubtype="0" fill="hold"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dissolve">
                                      <p:cBhvr>
                                        <p:cTn id="90" dur="500"/>
                                        <p:tgtEl>
                                          <p:spTgt spid="33"/>
                                        </p:tgtEl>
                                      </p:cBhvr>
                                    </p:animEffect>
                                  </p:childTnLst>
                                </p:cTn>
                              </p:par>
                              <p:par>
                                <p:cTn id="91" presetID="9" presetClass="entr" presetSubtype="0" fill="hold"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dissolve">
                                      <p:cBhvr>
                                        <p:cTn id="93" dur="500"/>
                                        <p:tgtEl>
                                          <p:spTgt spid="34"/>
                                        </p:tgtEl>
                                      </p:cBhvr>
                                    </p:animEffect>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box(in)">
                                      <p:cBhvr>
                                        <p:cTn id="98" dur="500"/>
                                        <p:tgtEl>
                                          <p:spTgt spid="37"/>
                                        </p:tgtEl>
                                      </p:cBhvr>
                                    </p:animEffect>
                                  </p:childTnLst>
                                </p:cTn>
                              </p:par>
                            </p:childTnLst>
                          </p:cTn>
                        </p:par>
                      </p:childTnLst>
                    </p:cTn>
                  </p:par>
                  <p:par>
                    <p:cTn id="99" fill="hold">
                      <p:stCondLst>
                        <p:cond delay="indefinite"/>
                      </p:stCondLst>
                      <p:childTnLst>
                        <p:par>
                          <p:cTn id="100" fill="hold">
                            <p:stCondLst>
                              <p:cond delay="0"/>
                            </p:stCondLst>
                            <p:childTnLst>
                              <p:par>
                                <p:cTn id="101" presetID="17" presetClass="entr" presetSubtype="10" fill="hold" grpId="0" nodeType="clickEffect">
                                  <p:stCondLst>
                                    <p:cond delay="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500" fill="hold"/>
                                        <p:tgtEl>
                                          <p:spTgt spid="38"/>
                                        </p:tgtEl>
                                        <p:attrNameLst>
                                          <p:attrName>ppt_w</p:attrName>
                                        </p:attrNameLst>
                                      </p:cBhvr>
                                      <p:tavLst>
                                        <p:tav tm="0">
                                          <p:val>
                                            <p:fltVal val="0"/>
                                          </p:val>
                                        </p:tav>
                                        <p:tav tm="100000">
                                          <p:val>
                                            <p:strVal val="#ppt_w"/>
                                          </p:val>
                                        </p:tav>
                                      </p:tavLst>
                                    </p:anim>
                                    <p:anim calcmode="lin" valueType="num">
                                      <p:cBhvr>
                                        <p:cTn id="104" dur="500" fill="hold"/>
                                        <p:tgtEl>
                                          <p:spTgt spid="38"/>
                                        </p:tgtEl>
                                        <p:attrNameLst>
                                          <p:attrName>ppt_h</p:attrName>
                                        </p:attrNameLst>
                                      </p:cBhvr>
                                      <p:tavLst>
                                        <p:tav tm="0">
                                          <p:val>
                                            <p:strVal val="#ppt_h"/>
                                          </p:val>
                                        </p:tav>
                                        <p:tav tm="100000">
                                          <p:val>
                                            <p:strVal val="#ppt_h"/>
                                          </p:val>
                                        </p:tav>
                                      </p:tavLst>
                                    </p:anim>
                                  </p:childTnLst>
                                </p:cTn>
                              </p:par>
                              <p:par>
                                <p:cTn id="105" presetID="17" presetClass="entr" presetSubtype="10" fill="hold" grpId="0" nodeType="withEffect">
                                  <p:stCondLst>
                                    <p:cond delay="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500" fill="hold"/>
                                        <p:tgtEl>
                                          <p:spTgt spid="40"/>
                                        </p:tgtEl>
                                        <p:attrNameLst>
                                          <p:attrName>ppt_w</p:attrName>
                                        </p:attrNameLst>
                                      </p:cBhvr>
                                      <p:tavLst>
                                        <p:tav tm="0">
                                          <p:val>
                                            <p:fltVal val="0"/>
                                          </p:val>
                                        </p:tav>
                                        <p:tav tm="100000">
                                          <p:val>
                                            <p:strVal val="#ppt_w"/>
                                          </p:val>
                                        </p:tav>
                                      </p:tavLst>
                                    </p:anim>
                                    <p:anim calcmode="lin" valueType="num">
                                      <p:cBhvr>
                                        <p:cTn id="108" dur="500" fill="hold"/>
                                        <p:tgtEl>
                                          <p:spTgt spid="40"/>
                                        </p:tgtEl>
                                        <p:attrNameLst>
                                          <p:attrName>ppt_h</p:attrName>
                                        </p:attrNameLst>
                                      </p:cBhvr>
                                      <p:tavLst>
                                        <p:tav tm="0">
                                          <p:val>
                                            <p:strVal val="#ppt_h"/>
                                          </p:val>
                                        </p:tav>
                                        <p:tav tm="100000">
                                          <p:val>
                                            <p:strVal val="#ppt_h"/>
                                          </p:val>
                                        </p:tav>
                                      </p:tavLst>
                                    </p:anim>
                                  </p:childTnLst>
                                </p:cTn>
                              </p:par>
                              <p:par>
                                <p:cTn id="109" presetID="17" presetClass="entr" presetSubtype="10" fill="hold" grpId="0" nodeType="with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p:cTn id="111" dur="500" fill="hold"/>
                                        <p:tgtEl>
                                          <p:spTgt spid="39"/>
                                        </p:tgtEl>
                                        <p:attrNameLst>
                                          <p:attrName>ppt_w</p:attrName>
                                        </p:attrNameLst>
                                      </p:cBhvr>
                                      <p:tavLst>
                                        <p:tav tm="0">
                                          <p:val>
                                            <p:fltVal val="0"/>
                                          </p:val>
                                        </p:tav>
                                        <p:tav tm="100000">
                                          <p:val>
                                            <p:strVal val="#ppt_w"/>
                                          </p:val>
                                        </p:tav>
                                      </p:tavLst>
                                    </p:anim>
                                    <p:anim calcmode="lin" valueType="num">
                                      <p:cBhvr>
                                        <p:cTn id="112" dur="500" fill="hold"/>
                                        <p:tgtEl>
                                          <p:spTgt spid="39"/>
                                        </p:tgtEl>
                                        <p:attrNameLst>
                                          <p:attrName>ppt_h</p:attrName>
                                        </p:attrNameLst>
                                      </p:cBhvr>
                                      <p:tavLst>
                                        <p:tav tm="0">
                                          <p:val>
                                            <p:strVal val="#ppt_h"/>
                                          </p:val>
                                        </p:tav>
                                        <p:tav tm="100000">
                                          <p:val>
                                            <p:strVal val="#ppt_h"/>
                                          </p:val>
                                        </p:tav>
                                      </p:tavLst>
                                    </p:anim>
                                  </p:childTnLst>
                                </p:cTn>
                              </p:par>
                              <p:par>
                                <p:cTn id="113" presetID="17" presetClass="entr" presetSubtype="10" fill="hold" grpId="0" nodeType="withEffect">
                                  <p:stCondLst>
                                    <p:cond delay="0"/>
                                  </p:stCondLst>
                                  <p:childTnLst>
                                    <p:set>
                                      <p:cBhvr>
                                        <p:cTn id="114" dur="1" fill="hold">
                                          <p:stCondLst>
                                            <p:cond delay="0"/>
                                          </p:stCondLst>
                                        </p:cTn>
                                        <p:tgtEl>
                                          <p:spTgt spid="41"/>
                                        </p:tgtEl>
                                        <p:attrNameLst>
                                          <p:attrName>style.visibility</p:attrName>
                                        </p:attrNameLst>
                                      </p:cBhvr>
                                      <p:to>
                                        <p:strVal val="visible"/>
                                      </p:to>
                                    </p:set>
                                    <p:anim calcmode="lin" valueType="num">
                                      <p:cBhvr>
                                        <p:cTn id="115" dur="500" fill="hold"/>
                                        <p:tgtEl>
                                          <p:spTgt spid="41"/>
                                        </p:tgtEl>
                                        <p:attrNameLst>
                                          <p:attrName>ppt_w</p:attrName>
                                        </p:attrNameLst>
                                      </p:cBhvr>
                                      <p:tavLst>
                                        <p:tav tm="0">
                                          <p:val>
                                            <p:fltVal val="0"/>
                                          </p:val>
                                        </p:tav>
                                        <p:tav tm="100000">
                                          <p:val>
                                            <p:strVal val="#ppt_w"/>
                                          </p:val>
                                        </p:tav>
                                      </p:tavLst>
                                    </p:anim>
                                    <p:anim calcmode="lin" valueType="num">
                                      <p:cBhvr>
                                        <p:cTn id="116" dur="500" fill="hold"/>
                                        <p:tgtEl>
                                          <p:spTgt spid="41"/>
                                        </p:tgtEl>
                                        <p:attrNameLst>
                                          <p:attrName>ppt_h</p:attrName>
                                        </p:attrNameLst>
                                      </p:cBhvr>
                                      <p:tavLst>
                                        <p:tav tm="0">
                                          <p:val>
                                            <p:strVal val="#ppt_h"/>
                                          </p:val>
                                        </p:tav>
                                        <p:tav tm="100000">
                                          <p:val>
                                            <p:strVal val="#ppt_h"/>
                                          </p:val>
                                        </p:tav>
                                      </p:tavLst>
                                    </p:anim>
                                  </p:childTnLst>
                                </p:cTn>
                              </p:par>
                              <p:par>
                                <p:cTn id="117" presetID="17" presetClass="entr" presetSubtype="1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 calcmode="lin" valueType="num">
                                      <p:cBhvr>
                                        <p:cTn id="119" dur="500" fill="hold"/>
                                        <p:tgtEl>
                                          <p:spTgt spid="35"/>
                                        </p:tgtEl>
                                        <p:attrNameLst>
                                          <p:attrName>ppt_w</p:attrName>
                                        </p:attrNameLst>
                                      </p:cBhvr>
                                      <p:tavLst>
                                        <p:tav tm="0">
                                          <p:val>
                                            <p:fltVal val="0"/>
                                          </p:val>
                                        </p:tav>
                                        <p:tav tm="100000">
                                          <p:val>
                                            <p:strVal val="#ppt_w"/>
                                          </p:val>
                                        </p:tav>
                                      </p:tavLst>
                                    </p:anim>
                                    <p:anim calcmode="lin" valueType="num">
                                      <p:cBhvr>
                                        <p:cTn id="120" dur="5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42"/>
                                        </p:tgtEl>
                                        <p:attrNameLst>
                                          <p:attrName>style.visibility</p:attrName>
                                        </p:attrNameLst>
                                      </p:cBhvr>
                                      <p:to>
                                        <p:strVal val="visible"/>
                                      </p:to>
                                    </p:set>
                                    <p:animEffect transition="in" filter="blinds(horizontal)">
                                      <p:cBhvr>
                                        <p:cTn id="125" dur="500"/>
                                        <p:tgtEl>
                                          <p:spTgt spid="42"/>
                                        </p:tgtEl>
                                      </p:cBhvr>
                                    </p:animEffect>
                                  </p:childTnLst>
                                </p:cTn>
                              </p:par>
                            </p:childTnLst>
                          </p:cTn>
                        </p:par>
                      </p:childTnLst>
                    </p:cTn>
                  </p:par>
                  <p:par>
                    <p:cTn id="126" fill="hold">
                      <p:stCondLst>
                        <p:cond delay="indefinite"/>
                      </p:stCondLst>
                      <p:childTnLst>
                        <p:par>
                          <p:cTn id="127" fill="hold">
                            <p:stCondLst>
                              <p:cond delay="0"/>
                            </p:stCondLst>
                            <p:childTnLst>
                              <p:par>
                                <p:cTn id="128" presetID="4" presetClass="entr" presetSubtype="16" fill="hold" grpId="0" nodeType="click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box(in)">
                                      <p:cBhvr>
                                        <p:cTn id="130" dur="500"/>
                                        <p:tgtEl>
                                          <p:spTgt spid="43"/>
                                        </p:tgtEl>
                                      </p:cBhvr>
                                    </p:animEffect>
                                  </p:childTnLst>
                                </p:cTn>
                              </p:par>
                              <p:par>
                                <p:cTn id="131" presetID="4" presetClass="entr" presetSubtype="16"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box(in)">
                                      <p:cBhvr>
                                        <p:cTn id="133" dur="500"/>
                                        <p:tgtEl>
                                          <p:spTgt spid="44"/>
                                        </p:tgtEl>
                                      </p:cBhvr>
                                    </p:animEffect>
                                  </p:childTnLst>
                                </p:cTn>
                              </p:par>
                              <p:par>
                                <p:cTn id="134" presetID="4" presetClass="entr" presetSubtype="16"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box(in)">
                                      <p:cBhvr>
                                        <p:cTn id="136" dur="500"/>
                                        <p:tgtEl>
                                          <p:spTgt spid="45"/>
                                        </p:tgtEl>
                                      </p:cBhvr>
                                    </p:animEffect>
                                  </p:childTnLst>
                                </p:cTn>
                              </p:par>
                              <p:par>
                                <p:cTn id="137" presetID="4" presetClass="entr" presetSubtype="16"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box(in)">
                                      <p:cBhvr>
                                        <p:cTn id="139" dur="500"/>
                                        <p:tgtEl>
                                          <p:spTgt spid="46"/>
                                        </p:tgtEl>
                                      </p:cBhvr>
                                    </p:animEffect>
                                  </p:childTnLst>
                                </p:cTn>
                              </p:par>
                              <p:par>
                                <p:cTn id="140" presetID="4" presetClass="entr" presetSubtype="16" fill="hold" grpId="0" nodeType="with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box(in)">
                                      <p:cBhvr>
                                        <p:cTn id="14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5" grpId="0" animBg="1"/>
      <p:bldP spid="36" grpId="0" animBg="1"/>
      <p:bldP spid="37" grpId="0"/>
      <p:bldP spid="38" grpId="0"/>
      <p:bldP spid="39" grpId="0"/>
      <p:bldP spid="40" grpId="0"/>
      <p:bldP spid="41" grpId="0"/>
      <p:bldP spid="42" grpId="0"/>
      <p:bldP spid="43" grpId="0"/>
      <p:bldP spid="44" grpId="0"/>
      <p:bldP spid="45"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blinking</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pic>
        <p:nvPicPr>
          <p:cNvPr id="1033" name="Picture 9" descr="C:\Users\traner\Desktop\led-lamp-red-on.png"/>
          <p:cNvPicPr>
            <a:picLocks noChangeAspect="1" noChangeArrowheads="1"/>
          </p:cNvPicPr>
          <p:nvPr/>
        </p:nvPicPr>
        <p:blipFill>
          <a:blip r:embed="rId2" cstate="print"/>
          <a:srcRect/>
          <a:stretch>
            <a:fillRect/>
          </a:stretch>
        </p:blipFill>
        <p:spPr bwMode="auto">
          <a:xfrm rot="5550616">
            <a:off x="5804331" y="2067120"/>
            <a:ext cx="609600" cy="457200"/>
          </a:xfrm>
          <a:prstGeom prst="rect">
            <a:avLst/>
          </a:prstGeom>
          <a:noFill/>
        </p:spPr>
      </p:pic>
      <p:pic>
        <p:nvPicPr>
          <p:cNvPr id="51" name="Picture 9" descr="C:\Users\traner\Desktop\led-lamp-red-on.png"/>
          <p:cNvPicPr>
            <a:picLocks noChangeAspect="1" noChangeArrowheads="1"/>
          </p:cNvPicPr>
          <p:nvPr/>
        </p:nvPicPr>
        <p:blipFill>
          <a:blip r:embed="rId2" cstate="print"/>
          <a:srcRect/>
          <a:stretch>
            <a:fillRect/>
          </a:stretch>
        </p:blipFill>
        <p:spPr bwMode="auto">
          <a:xfrm rot="5550616">
            <a:off x="5804330" y="2295720"/>
            <a:ext cx="609600" cy="457200"/>
          </a:xfrm>
          <a:prstGeom prst="rect">
            <a:avLst/>
          </a:prstGeom>
          <a:noFill/>
        </p:spPr>
      </p:pic>
      <p:pic>
        <p:nvPicPr>
          <p:cNvPr id="52" name="Picture 9" descr="C:\Users\traner\Desktop\led-lamp-red-on.png"/>
          <p:cNvPicPr>
            <a:picLocks noChangeAspect="1" noChangeArrowheads="1"/>
          </p:cNvPicPr>
          <p:nvPr/>
        </p:nvPicPr>
        <p:blipFill>
          <a:blip r:embed="rId2" cstate="print"/>
          <a:srcRect/>
          <a:stretch>
            <a:fillRect/>
          </a:stretch>
        </p:blipFill>
        <p:spPr bwMode="auto">
          <a:xfrm rot="5550616">
            <a:off x="5804330" y="2524320"/>
            <a:ext cx="609600" cy="457200"/>
          </a:xfrm>
          <a:prstGeom prst="rect">
            <a:avLst/>
          </a:prstGeom>
          <a:noFill/>
        </p:spPr>
      </p:pic>
      <p:pic>
        <p:nvPicPr>
          <p:cNvPr id="53" name="Picture 9" descr="C:\Users\traner\Desktop\led-lamp-red-on.png"/>
          <p:cNvPicPr>
            <a:picLocks noChangeAspect="1" noChangeArrowheads="1"/>
          </p:cNvPicPr>
          <p:nvPr/>
        </p:nvPicPr>
        <p:blipFill>
          <a:blip r:embed="rId2" cstate="print"/>
          <a:srcRect/>
          <a:stretch>
            <a:fillRect/>
          </a:stretch>
        </p:blipFill>
        <p:spPr bwMode="auto">
          <a:xfrm rot="5550616">
            <a:off x="5804330" y="2752920"/>
            <a:ext cx="609600" cy="457200"/>
          </a:xfrm>
          <a:prstGeom prst="rect">
            <a:avLst/>
          </a:prstGeom>
          <a:noFill/>
        </p:spPr>
      </p:pic>
      <p:sp>
        <p:nvSpPr>
          <p:cNvPr id="54" name="TextBox 53"/>
          <p:cNvSpPr txBox="1"/>
          <p:nvPr/>
        </p:nvSpPr>
        <p:spPr>
          <a:xfrm>
            <a:off x="6248400" y="2450068"/>
            <a:ext cx="1752600" cy="369332"/>
          </a:xfrm>
          <a:prstGeom prst="rect">
            <a:avLst/>
          </a:prstGeom>
          <a:noFill/>
        </p:spPr>
        <p:txBody>
          <a:bodyPr wrap="square" rtlCol="0">
            <a:spAutoFit/>
          </a:bodyPr>
          <a:lstStyle/>
          <a:p>
            <a:r>
              <a:rPr lang="en-US" dirty="0" smtClean="0"/>
              <a:t>Turn ON all led</a:t>
            </a:r>
            <a:endParaRPr lang="en-US" dirty="0"/>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blinking</a:t>
            </a:r>
            <a:endParaRPr lang="en-US" b="1"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2" name="TextBox 41"/>
          <p:cNvSpPr txBox="1"/>
          <p:nvPr/>
        </p:nvSpPr>
        <p:spPr>
          <a:xfrm>
            <a:off x="4876800" y="990600"/>
            <a:ext cx="3352800" cy="646331"/>
          </a:xfrm>
          <a:prstGeom prst="rect">
            <a:avLst/>
          </a:prstGeom>
          <a:noFill/>
        </p:spPr>
        <p:txBody>
          <a:bodyPr wrap="square" rtlCol="0">
            <a:spAutoFit/>
          </a:bodyPr>
          <a:lstStyle/>
          <a:p>
            <a:r>
              <a:rPr lang="en-US" b="1" dirty="0" smtClean="0"/>
              <a:t>DDRB</a:t>
            </a:r>
            <a:endParaRPr lang="en-US" dirty="0" smtClean="0"/>
          </a:p>
          <a:p>
            <a:r>
              <a:rPr lang="en-US" dirty="0" smtClean="0"/>
              <a:t>Data direction register</a:t>
            </a:r>
            <a:endParaRPr lang="en-US" dirty="0"/>
          </a:p>
        </p:txBody>
      </p:sp>
      <p:sp>
        <p:nvSpPr>
          <p:cNvPr id="43" name="Right Arrow 42"/>
          <p:cNvSpPr/>
          <p:nvPr/>
        </p:nvSpPr>
        <p:spPr>
          <a:xfrm>
            <a:off x="4724400" y="22860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4" name="Right Arrow 43"/>
          <p:cNvSpPr/>
          <p:nvPr/>
        </p:nvSpPr>
        <p:spPr>
          <a:xfrm>
            <a:off x="4724400" y="25146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Right Arrow 44"/>
          <p:cNvSpPr/>
          <p:nvPr/>
        </p:nvSpPr>
        <p:spPr>
          <a:xfrm>
            <a:off x="4724400" y="27432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6" name="Right Arrow 45"/>
          <p:cNvSpPr/>
          <p:nvPr/>
        </p:nvSpPr>
        <p:spPr>
          <a:xfrm>
            <a:off x="4724400" y="29718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7" name="TextBox 46"/>
          <p:cNvSpPr txBox="1"/>
          <p:nvPr/>
        </p:nvSpPr>
        <p:spPr>
          <a:xfrm>
            <a:off x="6858000" y="2286000"/>
            <a:ext cx="1143000" cy="2031325"/>
          </a:xfrm>
          <a:prstGeom prst="rect">
            <a:avLst/>
          </a:prstGeom>
          <a:noFill/>
        </p:spPr>
        <p:txBody>
          <a:bodyPr wrap="square" rtlCol="0">
            <a:spAutoFit/>
          </a:bodyPr>
          <a:lstStyle/>
          <a:p>
            <a:r>
              <a:rPr lang="en-US" dirty="0" smtClean="0"/>
              <a:t>OUTPUT </a:t>
            </a:r>
          </a:p>
          <a:p>
            <a:r>
              <a:rPr lang="en-US" dirty="0" smtClean="0"/>
              <a:t>Direction</a:t>
            </a:r>
          </a:p>
          <a:p>
            <a:r>
              <a:rPr lang="en-US" dirty="0" smtClean="0"/>
              <a:t>To flow current out side from the controller</a:t>
            </a:r>
            <a:endParaRPr lang="en-US" dirty="0"/>
          </a:p>
        </p:txBody>
      </p:sp>
      <p:pic>
        <p:nvPicPr>
          <p:cNvPr id="48" name="Picture 8" descr="C:\Users\traner\Desktop\led-lamp-red-off.png"/>
          <p:cNvPicPr>
            <a:picLocks noChangeAspect="1" noChangeArrowheads="1"/>
          </p:cNvPicPr>
          <p:nvPr/>
        </p:nvPicPr>
        <p:blipFill>
          <a:blip r:embed="rId2" cstate="print"/>
          <a:srcRect/>
          <a:stretch>
            <a:fillRect/>
          </a:stretch>
        </p:blipFill>
        <p:spPr bwMode="auto">
          <a:xfrm rot="5580426">
            <a:off x="6182837" y="2076278"/>
            <a:ext cx="660340" cy="495254"/>
          </a:xfrm>
          <a:prstGeom prst="rect">
            <a:avLst/>
          </a:prstGeom>
          <a:noFill/>
        </p:spPr>
      </p:pic>
      <p:pic>
        <p:nvPicPr>
          <p:cNvPr id="49" name="Picture 8" descr="C:\Users\traner\Desktop\led-lamp-red-off.png"/>
          <p:cNvPicPr>
            <a:picLocks noChangeAspect="1" noChangeArrowheads="1"/>
          </p:cNvPicPr>
          <p:nvPr/>
        </p:nvPicPr>
        <p:blipFill>
          <a:blip r:embed="rId2" cstate="print"/>
          <a:srcRect/>
          <a:stretch>
            <a:fillRect/>
          </a:stretch>
        </p:blipFill>
        <p:spPr bwMode="auto">
          <a:xfrm rot="5580426">
            <a:off x="6197660" y="2324145"/>
            <a:ext cx="660340" cy="495254"/>
          </a:xfrm>
          <a:prstGeom prst="rect">
            <a:avLst/>
          </a:prstGeom>
          <a:noFill/>
        </p:spPr>
      </p:pic>
      <p:pic>
        <p:nvPicPr>
          <p:cNvPr id="50" name="Picture 8" descr="C:\Users\traner\Desktop\led-lamp-red-off.png"/>
          <p:cNvPicPr>
            <a:picLocks noChangeAspect="1" noChangeArrowheads="1"/>
          </p:cNvPicPr>
          <p:nvPr/>
        </p:nvPicPr>
        <p:blipFill>
          <a:blip r:embed="rId2" cstate="print"/>
          <a:srcRect/>
          <a:stretch>
            <a:fillRect/>
          </a:stretch>
        </p:blipFill>
        <p:spPr bwMode="auto">
          <a:xfrm rot="5580426">
            <a:off x="6193474" y="2552745"/>
            <a:ext cx="660340" cy="495254"/>
          </a:xfrm>
          <a:prstGeom prst="rect">
            <a:avLst/>
          </a:prstGeom>
          <a:noFill/>
        </p:spPr>
      </p:pic>
      <p:pic>
        <p:nvPicPr>
          <p:cNvPr id="55" name="Picture 8" descr="C:\Users\traner\Desktop\led-lamp-red-off.png"/>
          <p:cNvPicPr>
            <a:picLocks noChangeAspect="1" noChangeArrowheads="1"/>
          </p:cNvPicPr>
          <p:nvPr/>
        </p:nvPicPr>
        <p:blipFill>
          <a:blip r:embed="rId2" cstate="print"/>
          <a:srcRect/>
          <a:stretch>
            <a:fillRect/>
          </a:stretch>
        </p:blipFill>
        <p:spPr bwMode="auto">
          <a:xfrm rot="5580426">
            <a:off x="6193474" y="2781345"/>
            <a:ext cx="660340" cy="495254"/>
          </a:xfrm>
          <a:prstGeom prst="rect">
            <a:avLst/>
          </a:prstGeom>
          <a:noFill/>
        </p:spPr>
      </p:pic>
      <p:sp>
        <p:nvSpPr>
          <p:cNvPr id="60" name="TextBox 59"/>
          <p:cNvSpPr txBox="1"/>
          <p:nvPr/>
        </p:nvSpPr>
        <p:spPr>
          <a:xfrm>
            <a:off x="4114800" y="2145268"/>
            <a:ext cx="228600" cy="369332"/>
          </a:xfrm>
          <a:prstGeom prst="rect">
            <a:avLst/>
          </a:prstGeom>
          <a:noFill/>
        </p:spPr>
        <p:txBody>
          <a:bodyPr wrap="square" rtlCol="0">
            <a:spAutoFit/>
          </a:bodyPr>
          <a:lstStyle/>
          <a:p>
            <a:r>
              <a:rPr lang="en-US" dirty="0" smtClean="0"/>
              <a:t>1</a:t>
            </a:r>
            <a:endParaRPr lang="en-US" dirty="0"/>
          </a:p>
        </p:txBody>
      </p:sp>
      <p:sp>
        <p:nvSpPr>
          <p:cNvPr id="61" name="TextBox 60"/>
          <p:cNvSpPr txBox="1"/>
          <p:nvPr/>
        </p:nvSpPr>
        <p:spPr>
          <a:xfrm>
            <a:off x="4114800" y="2373868"/>
            <a:ext cx="228600" cy="369332"/>
          </a:xfrm>
          <a:prstGeom prst="rect">
            <a:avLst/>
          </a:prstGeom>
          <a:noFill/>
        </p:spPr>
        <p:txBody>
          <a:bodyPr wrap="square" rtlCol="0">
            <a:spAutoFit/>
          </a:bodyPr>
          <a:lstStyle/>
          <a:p>
            <a:r>
              <a:rPr lang="en-US" dirty="0" smtClean="0"/>
              <a:t>1</a:t>
            </a:r>
            <a:endParaRPr lang="en-US" dirty="0"/>
          </a:p>
        </p:txBody>
      </p:sp>
      <p:sp>
        <p:nvSpPr>
          <p:cNvPr id="62" name="TextBox 61"/>
          <p:cNvSpPr txBox="1"/>
          <p:nvPr/>
        </p:nvSpPr>
        <p:spPr>
          <a:xfrm>
            <a:off x="4114800" y="2602468"/>
            <a:ext cx="228600" cy="369332"/>
          </a:xfrm>
          <a:prstGeom prst="rect">
            <a:avLst/>
          </a:prstGeom>
          <a:noFill/>
        </p:spPr>
        <p:txBody>
          <a:bodyPr wrap="square" rtlCol="0">
            <a:spAutoFit/>
          </a:bodyPr>
          <a:lstStyle/>
          <a:p>
            <a:r>
              <a:rPr lang="en-US" dirty="0" smtClean="0"/>
              <a:t>1</a:t>
            </a:r>
            <a:endParaRPr lang="en-US" dirty="0"/>
          </a:p>
        </p:txBody>
      </p:sp>
      <p:sp>
        <p:nvSpPr>
          <p:cNvPr id="63" name="TextBox 62"/>
          <p:cNvSpPr txBox="1"/>
          <p:nvPr/>
        </p:nvSpPr>
        <p:spPr>
          <a:xfrm>
            <a:off x="4114800" y="2831068"/>
            <a:ext cx="228600" cy="369332"/>
          </a:xfrm>
          <a:prstGeom prst="rect">
            <a:avLst/>
          </a:prstGeom>
          <a:noFill/>
        </p:spPr>
        <p:txBody>
          <a:bodyPr wrap="square" rtlCol="0">
            <a:spAutoFit/>
          </a:bodyPr>
          <a:lstStyle/>
          <a:p>
            <a:r>
              <a:rPr lang="en-US" dirty="0" smtClean="0"/>
              <a:t>1</a:t>
            </a:r>
            <a:endParaRPr lang="en-US" dirty="0"/>
          </a:p>
        </p:txBody>
      </p:sp>
      <p:sp>
        <p:nvSpPr>
          <p:cNvPr id="64" name="TextBox 63"/>
          <p:cNvSpPr txBox="1"/>
          <p:nvPr/>
        </p:nvSpPr>
        <p:spPr>
          <a:xfrm>
            <a:off x="4419600" y="2286000"/>
            <a:ext cx="1066800" cy="646331"/>
          </a:xfrm>
          <a:prstGeom prst="rect">
            <a:avLst/>
          </a:prstGeom>
          <a:noFill/>
        </p:spPr>
        <p:txBody>
          <a:bodyPr wrap="square" rtlCol="0">
            <a:spAutoFit/>
          </a:bodyPr>
          <a:lstStyle/>
          <a:p>
            <a:r>
              <a:rPr lang="en-US" dirty="0" smtClean="0"/>
              <a:t>For OUTPUT</a:t>
            </a:r>
            <a:endParaRPr lang="en-US" dirty="0"/>
          </a:p>
        </p:txBody>
      </p:sp>
      <p:sp>
        <p:nvSpPr>
          <p:cNvPr id="65" name="TextBox 64"/>
          <p:cNvSpPr txBox="1"/>
          <p:nvPr/>
        </p:nvSpPr>
        <p:spPr>
          <a:xfrm>
            <a:off x="4114800" y="2819400"/>
            <a:ext cx="228600" cy="369332"/>
          </a:xfrm>
          <a:prstGeom prst="rect">
            <a:avLst/>
          </a:prstGeom>
          <a:noFill/>
        </p:spPr>
        <p:txBody>
          <a:bodyPr wrap="square" rtlCol="0">
            <a:spAutoFit/>
          </a:bodyPr>
          <a:lstStyle/>
          <a:p>
            <a:r>
              <a:rPr lang="en-US" dirty="0" smtClean="0"/>
              <a:t>0</a:t>
            </a:r>
            <a:endParaRPr lang="en-US" dirty="0"/>
          </a:p>
        </p:txBody>
      </p:sp>
      <p:sp>
        <p:nvSpPr>
          <p:cNvPr id="66" name="Right Arrow 65"/>
          <p:cNvSpPr/>
          <p:nvPr/>
        </p:nvSpPr>
        <p:spPr>
          <a:xfrm rot="10800000">
            <a:off x="6248400" y="29718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67" name="Picture 2" descr="Image result for pushbutton"/>
          <p:cNvPicPr>
            <a:picLocks noChangeAspect="1" noChangeArrowheads="1"/>
          </p:cNvPicPr>
          <p:nvPr/>
        </p:nvPicPr>
        <p:blipFill>
          <a:blip r:embed="rId3" cstate="print"/>
          <a:srcRect/>
          <a:stretch>
            <a:fillRect/>
          </a:stretch>
        </p:blipFill>
        <p:spPr bwMode="auto">
          <a:xfrm>
            <a:off x="6324600" y="2895600"/>
            <a:ext cx="476250" cy="497416"/>
          </a:xfrm>
          <a:prstGeom prst="rect">
            <a:avLst/>
          </a:prstGeom>
          <a:noFill/>
        </p:spPr>
      </p:pic>
      <p:pic>
        <p:nvPicPr>
          <p:cNvPr id="154626" name="Picture 2" descr="Related image"/>
          <p:cNvPicPr>
            <a:picLocks noChangeAspect="1" noChangeArrowheads="1"/>
          </p:cNvPicPr>
          <p:nvPr/>
        </p:nvPicPr>
        <p:blipFill>
          <a:blip r:embed="rId4" cstate="print"/>
          <a:srcRect/>
          <a:stretch>
            <a:fillRect/>
          </a:stretch>
        </p:blipFill>
        <p:spPr bwMode="auto">
          <a:xfrm>
            <a:off x="6248400" y="2895600"/>
            <a:ext cx="609600" cy="609600"/>
          </a:xfrm>
          <a:prstGeom prst="rect">
            <a:avLst/>
          </a:prstGeom>
          <a:ln>
            <a:noFill/>
          </a:ln>
          <a:effectLst>
            <a:softEdge rad="112500"/>
          </a:effectLst>
        </p:spPr>
      </p:pic>
      <p:sp>
        <p:nvSpPr>
          <p:cNvPr id="56" name="TextBox 55"/>
          <p:cNvSpPr txBox="1"/>
          <p:nvPr/>
        </p:nvSpPr>
        <p:spPr>
          <a:xfrm>
            <a:off x="685800" y="1981200"/>
            <a:ext cx="2362200" cy="461665"/>
          </a:xfrm>
          <a:prstGeom prst="rect">
            <a:avLst/>
          </a:prstGeom>
          <a:noFill/>
        </p:spPr>
        <p:txBody>
          <a:bodyPr wrap="square" rtlCol="0">
            <a:spAutoFit/>
          </a:bodyPr>
          <a:lstStyle/>
          <a:p>
            <a:r>
              <a:rPr lang="en-US" sz="2400" b="1" dirty="0" smtClean="0">
                <a:solidFill>
                  <a:srgbClr val="FF0000"/>
                </a:solidFill>
              </a:rPr>
              <a:t>Direction</a:t>
            </a:r>
            <a:endParaRPr lang="en-US" sz="2400" b="1" dirty="0">
              <a:solidFill>
                <a:srgbClr val="FF0000"/>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grpId="0" nodeType="clickEffect">
                                  <p:stCondLst>
                                    <p:cond delay="0"/>
                                  </p:stCondLst>
                                  <p:childTnLst>
                                    <p:anim to="1.5" calcmode="lin" valueType="num">
                                      <p:cBhvr override="childStyle">
                                        <p:cTn id="6" dur="2000" fill="hold"/>
                                        <p:tgtEl>
                                          <p:spTgt spid="56"/>
                                        </p:tgtEl>
                                        <p:attrNameLst>
                                          <p:attrName>style.fontSize</p:attrName>
                                        </p:attrNameLst>
                                      </p:cBhvr>
                                    </p:anim>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blinds(horizontal)">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0" nodeType="clickEffect">
                                  <p:stCondLst>
                                    <p:cond delay="0"/>
                                  </p:stCondLst>
                                  <p:childTnLst>
                                    <p:animMotion origin="layout" path="M 0 -4.44444E-6 L 0.16667 -4.44444E-6 " pathEditMode="relative" rAng="0" ptsTypes="AA">
                                      <p:cBhvr>
                                        <p:cTn id="15" dur="2000" fill="hold"/>
                                        <p:tgtEl>
                                          <p:spTgt spid="43"/>
                                        </p:tgtEl>
                                        <p:attrNameLst>
                                          <p:attrName>ppt_x</p:attrName>
                                          <p:attrName>ppt_y</p:attrName>
                                        </p:attrNameLst>
                                      </p:cBhvr>
                                      <p:rCtr x="83" y="0"/>
                                    </p:animMotion>
                                  </p:childTnLst>
                                </p:cTn>
                              </p:par>
                              <p:par>
                                <p:cTn id="16" presetID="3" presetClass="entr" presetSubtype="1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blinds(horizontal)">
                                      <p:cBhvr>
                                        <p:cTn id="18" dur="500"/>
                                        <p:tgtEl>
                                          <p:spTgt spid="60"/>
                                        </p:tgtEl>
                                      </p:cBhvr>
                                    </p:animEffec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grpId="0" nodeType="clickEffect">
                                  <p:stCondLst>
                                    <p:cond delay="0"/>
                                  </p:stCondLst>
                                  <p:childTnLst>
                                    <p:animMotion origin="layout" path="M -0.00416 2.22222E-6 L 0.17084 2.22222E-6 " pathEditMode="relative" rAng="0" ptsTypes="AA">
                                      <p:cBhvr>
                                        <p:cTn id="22" dur="2000" fill="hold"/>
                                        <p:tgtEl>
                                          <p:spTgt spid="44"/>
                                        </p:tgtEl>
                                        <p:attrNameLst>
                                          <p:attrName>ppt_x</p:attrName>
                                          <p:attrName>ppt_y</p:attrName>
                                        </p:attrNameLst>
                                      </p:cBhvr>
                                      <p:rCtr x="87" y="0"/>
                                    </p:animMotion>
                                  </p:childTnLst>
                                </p:cTn>
                              </p:par>
                              <p:par>
                                <p:cTn id="23" presetID="3" presetClass="entr" presetSubtype="1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linds(horizontal)">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grpId="0" nodeType="clickEffect">
                                  <p:stCondLst>
                                    <p:cond delay="0"/>
                                  </p:stCondLst>
                                  <p:childTnLst>
                                    <p:animMotion origin="layout" path="M -0.00416 -1.11111E-6 L 0.17084 -1.11111E-6 " pathEditMode="relative" rAng="0" ptsTypes="AA">
                                      <p:cBhvr>
                                        <p:cTn id="29" dur="2000" fill="hold"/>
                                        <p:tgtEl>
                                          <p:spTgt spid="45"/>
                                        </p:tgtEl>
                                        <p:attrNameLst>
                                          <p:attrName>ppt_x</p:attrName>
                                          <p:attrName>ppt_y</p:attrName>
                                        </p:attrNameLst>
                                      </p:cBhvr>
                                      <p:rCtr x="87" y="0"/>
                                    </p:animMotion>
                                  </p:childTnLst>
                                </p:cTn>
                              </p:par>
                              <p:par>
                                <p:cTn id="30" presetID="3" presetClass="entr" presetSubtype="1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blinds(horizontal)">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0.00416 -4.44444E-6 L 0.17084 -4.44444E-6 " pathEditMode="relative" rAng="0" ptsTypes="AA">
                                      <p:cBhvr>
                                        <p:cTn id="36" dur="2000" fill="hold"/>
                                        <p:tgtEl>
                                          <p:spTgt spid="46"/>
                                        </p:tgtEl>
                                        <p:attrNameLst>
                                          <p:attrName>ppt_x</p:attrName>
                                          <p:attrName>ppt_y</p:attrName>
                                        </p:attrNameLst>
                                      </p:cBhvr>
                                      <p:rCtr x="87" y="0"/>
                                    </p:animMotion>
                                  </p:childTnLst>
                                </p:cTn>
                              </p:par>
                              <p:par>
                                <p:cTn id="37" presetID="3" presetClass="entr" presetSubtype="1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linds(horizontal)">
                                      <p:cBhvr>
                                        <p:cTn id="39" dur="500"/>
                                        <p:tgtEl>
                                          <p:spTgt spid="63"/>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mph" presetSubtype="2" fill="hold" grpId="0" nodeType="clickEffect">
                                  <p:stCondLst>
                                    <p:cond delay="0"/>
                                  </p:stCondLst>
                                  <p:childTnLst>
                                    <p:anim to="1.5" calcmode="lin" valueType="num">
                                      <p:cBhvr override="childStyle">
                                        <p:cTn id="43" dur="2000" fill="hold"/>
                                        <p:tgtEl>
                                          <p:spTgt spid="42"/>
                                        </p:tgtEl>
                                        <p:attrNameLst>
                                          <p:attrName>style.fontSize</p:attrName>
                                        </p:attrNameLst>
                                      </p:cBhvr>
                                    </p:anim>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box(in)">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xit" presetSubtype="16" fill="hold" grpId="1" nodeType="clickEffect">
                                  <p:stCondLst>
                                    <p:cond delay="0"/>
                                  </p:stCondLst>
                                  <p:childTnLst>
                                    <p:animEffect transition="out" filter="box(in)">
                                      <p:cBhvr>
                                        <p:cTn id="52" dur="500"/>
                                        <p:tgtEl>
                                          <p:spTgt spid="63"/>
                                        </p:tgtEl>
                                      </p:cBhvr>
                                    </p:animEffect>
                                    <p:set>
                                      <p:cBhvr>
                                        <p:cTn id="53" dur="1" fill="hold">
                                          <p:stCondLst>
                                            <p:cond delay="499"/>
                                          </p:stCondLst>
                                        </p:cTn>
                                        <p:tgtEl>
                                          <p:spTgt spid="6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blinds(horizontal)">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xit" presetSubtype="16" fill="hold" grpId="1" nodeType="clickEffect">
                                  <p:stCondLst>
                                    <p:cond delay="0"/>
                                  </p:stCondLst>
                                  <p:childTnLst>
                                    <p:animEffect transition="out" filter="box(in)">
                                      <p:cBhvr>
                                        <p:cTn id="62" dur="500"/>
                                        <p:tgtEl>
                                          <p:spTgt spid="46"/>
                                        </p:tgtEl>
                                      </p:cBhvr>
                                    </p:animEffect>
                                    <p:set>
                                      <p:cBhvr>
                                        <p:cTn id="63" dur="1" fill="hold">
                                          <p:stCondLst>
                                            <p:cond delay="499"/>
                                          </p:stCondLst>
                                        </p:cTn>
                                        <p:tgtEl>
                                          <p:spTgt spid="4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1" nodeType="click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linds(horizontal)">
                                      <p:cBhvr>
                                        <p:cTn id="68" dur="500"/>
                                        <p:tgtEl>
                                          <p:spTgt spid="66"/>
                                        </p:tgtEl>
                                      </p:cBhvr>
                                    </p:animEffect>
                                  </p:childTnLst>
                                </p:cTn>
                              </p:par>
                            </p:childTnLst>
                          </p:cTn>
                        </p:par>
                      </p:childTnLst>
                    </p:cTn>
                  </p:par>
                  <p:par>
                    <p:cTn id="69" fill="hold">
                      <p:stCondLst>
                        <p:cond delay="indefinite"/>
                      </p:stCondLst>
                      <p:childTnLst>
                        <p:par>
                          <p:cTn id="70" fill="hold">
                            <p:stCondLst>
                              <p:cond delay="0"/>
                            </p:stCondLst>
                            <p:childTnLst>
                              <p:par>
                                <p:cTn id="71" presetID="35" presetClass="path" presetSubtype="0" accel="50000" decel="50000" fill="hold" grpId="0" nodeType="clickEffect">
                                  <p:stCondLst>
                                    <p:cond delay="0"/>
                                  </p:stCondLst>
                                  <p:childTnLst>
                                    <p:animMotion origin="layout" path="M 0.00417 -4.44444E-6 L -0.3 -4.44444E-6 " pathEditMode="relative" rAng="0" ptsTypes="AA">
                                      <p:cBhvr>
                                        <p:cTn id="72" dur="2000" fill="hold"/>
                                        <p:tgtEl>
                                          <p:spTgt spid="66"/>
                                        </p:tgtEl>
                                        <p:attrNameLst>
                                          <p:attrName>ppt_x</p:attrName>
                                          <p:attrName>ppt_y</p:attrName>
                                        </p:attrNameLst>
                                      </p:cBhvr>
                                      <p:rCtr x="-152" y="0"/>
                                    </p:animMotion>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55"/>
                                        </p:tgtEl>
                                        <p:attrNameLst>
                                          <p:attrName>ppt_x</p:attrName>
                                        </p:attrNameLst>
                                      </p:cBhvr>
                                      <p:tavLst>
                                        <p:tav tm="0">
                                          <p:val>
                                            <p:strVal val="ppt_x"/>
                                          </p:val>
                                        </p:tav>
                                        <p:tav tm="100000">
                                          <p:val>
                                            <p:strVal val="ppt_x"/>
                                          </p:val>
                                        </p:tav>
                                      </p:tavLst>
                                    </p:anim>
                                    <p:anim calcmode="lin" valueType="num">
                                      <p:cBhvr additive="base">
                                        <p:cTn id="77" dur="500"/>
                                        <p:tgtEl>
                                          <p:spTgt spid="55"/>
                                        </p:tgtEl>
                                        <p:attrNameLst>
                                          <p:attrName>ppt_y</p:attrName>
                                        </p:attrNameLst>
                                      </p:cBhvr>
                                      <p:tavLst>
                                        <p:tav tm="0">
                                          <p:val>
                                            <p:strVal val="ppt_y"/>
                                          </p:val>
                                        </p:tav>
                                        <p:tav tm="100000">
                                          <p:val>
                                            <p:strVal val="1+ppt_h/2"/>
                                          </p:val>
                                        </p:tav>
                                      </p:tavLst>
                                    </p:anim>
                                    <p:set>
                                      <p:cBhvr>
                                        <p:cTn id="78" dur="1" fill="hold">
                                          <p:stCondLst>
                                            <p:cond delay="499"/>
                                          </p:stCondLst>
                                        </p:cTn>
                                        <p:tgtEl>
                                          <p:spTgt spid="55"/>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67"/>
                                        </p:tgtEl>
                                        <p:attrNameLst>
                                          <p:attrName>style.visibility</p:attrName>
                                        </p:attrNameLst>
                                      </p:cBhvr>
                                      <p:to>
                                        <p:strVal val="visible"/>
                                      </p:to>
                                    </p:set>
                                    <p:anim calcmode="lin" valueType="num">
                                      <p:cBhvr additive="base">
                                        <p:cTn id="83" dur="500" fill="hold"/>
                                        <p:tgtEl>
                                          <p:spTgt spid="67"/>
                                        </p:tgtEl>
                                        <p:attrNameLst>
                                          <p:attrName>ppt_x</p:attrName>
                                        </p:attrNameLst>
                                      </p:cBhvr>
                                      <p:tavLst>
                                        <p:tav tm="0">
                                          <p:val>
                                            <p:strVal val="#ppt_x"/>
                                          </p:val>
                                        </p:tav>
                                        <p:tav tm="100000">
                                          <p:val>
                                            <p:strVal val="#ppt_x"/>
                                          </p:val>
                                        </p:tav>
                                      </p:tavLst>
                                    </p:anim>
                                    <p:anim calcmode="lin" valueType="num">
                                      <p:cBhvr additive="base">
                                        <p:cTn id="8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9" presetClass="exit" presetSubtype="0" accel="100000" fill="hold" nodeType="clickEffect">
                                  <p:stCondLst>
                                    <p:cond delay="0"/>
                                  </p:stCondLst>
                                  <p:childTnLst>
                                    <p:anim calcmode="lin" valueType="num">
                                      <p:cBhvr>
                                        <p:cTn id="88" dur="500"/>
                                        <p:tgtEl>
                                          <p:spTgt spid="67"/>
                                        </p:tgtEl>
                                        <p:attrNameLst>
                                          <p:attrName>ppt_w</p:attrName>
                                        </p:attrNameLst>
                                      </p:cBhvr>
                                      <p:tavLst>
                                        <p:tav tm="0">
                                          <p:val>
                                            <p:strVal val="ppt_w"/>
                                          </p:val>
                                        </p:tav>
                                        <p:tav tm="100000">
                                          <p:val>
                                            <p:fltVal val="0"/>
                                          </p:val>
                                        </p:tav>
                                      </p:tavLst>
                                    </p:anim>
                                    <p:anim calcmode="lin" valueType="num">
                                      <p:cBhvr>
                                        <p:cTn id="89" dur="500"/>
                                        <p:tgtEl>
                                          <p:spTgt spid="67"/>
                                        </p:tgtEl>
                                        <p:attrNameLst>
                                          <p:attrName>ppt_h</p:attrName>
                                        </p:attrNameLst>
                                      </p:cBhvr>
                                      <p:tavLst>
                                        <p:tav tm="0">
                                          <p:val>
                                            <p:strVal val="ppt_h"/>
                                          </p:val>
                                        </p:tav>
                                        <p:tav tm="100000">
                                          <p:val>
                                            <p:fltVal val="0"/>
                                          </p:val>
                                        </p:tav>
                                      </p:tavLst>
                                    </p:anim>
                                    <p:anim calcmode="lin" valueType="num">
                                      <p:cBhvr>
                                        <p:cTn id="90" dur="500"/>
                                        <p:tgtEl>
                                          <p:spTgt spid="67"/>
                                        </p:tgtEl>
                                        <p:attrNameLst>
                                          <p:attrName>style.rotation</p:attrName>
                                        </p:attrNameLst>
                                      </p:cBhvr>
                                      <p:tavLst>
                                        <p:tav tm="0">
                                          <p:val>
                                            <p:fltVal val="0"/>
                                          </p:val>
                                        </p:tav>
                                        <p:tav tm="100000">
                                          <p:val>
                                            <p:fltVal val="360"/>
                                          </p:val>
                                        </p:tav>
                                      </p:tavLst>
                                    </p:anim>
                                    <p:animEffect transition="out" filter="fade">
                                      <p:cBhvr>
                                        <p:cTn id="91" dur="500"/>
                                        <p:tgtEl>
                                          <p:spTgt spid="67"/>
                                        </p:tgtEl>
                                      </p:cBhvr>
                                    </p:animEffect>
                                    <p:set>
                                      <p:cBhvr>
                                        <p:cTn id="92" dur="1" fill="hold">
                                          <p:stCondLst>
                                            <p:cond delay="499"/>
                                          </p:stCondLst>
                                        </p:cTn>
                                        <p:tgtEl>
                                          <p:spTgt spid="6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34" presetClass="entr" presetSubtype="0" fill="hold" nodeType="clickEffect">
                                  <p:stCondLst>
                                    <p:cond delay="0"/>
                                  </p:stCondLst>
                                  <p:childTnLst>
                                    <p:set>
                                      <p:cBhvr>
                                        <p:cTn id="96" dur="1" fill="hold">
                                          <p:stCondLst>
                                            <p:cond delay="0"/>
                                          </p:stCondLst>
                                        </p:cTn>
                                        <p:tgtEl>
                                          <p:spTgt spid="154626"/>
                                        </p:tgtEl>
                                        <p:attrNameLst>
                                          <p:attrName>style.visibility</p:attrName>
                                        </p:attrNameLst>
                                      </p:cBhvr>
                                      <p:to>
                                        <p:strVal val="visible"/>
                                      </p:to>
                                    </p:set>
                                    <p:anim from="(-#ppt_w/2)" to="(#ppt_x)" calcmode="lin" valueType="num">
                                      <p:cBhvr>
                                        <p:cTn id="97" dur="600" fill="hold">
                                          <p:stCondLst>
                                            <p:cond delay="0"/>
                                          </p:stCondLst>
                                        </p:cTn>
                                        <p:tgtEl>
                                          <p:spTgt spid="154626"/>
                                        </p:tgtEl>
                                        <p:attrNameLst>
                                          <p:attrName>ppt_x</p:attrName>
                                        </p:attrNameLst>
                                      </p:cBhvr>
                                    </p:anim>
                                    <p:anim from="0" to="-1.0" calcmode="lin" valueType="num">
                                      <p:cBhvr>
                                        <p:cTn id="98" dur="200" decel="50000" autoRev="1" fill="hold">
                                          <p:stCondLst>
                                            <p:cond delay="600"/>
                                          </p:stCondLst>
                                        </p:cTn>
                                        <p:tgtEl>
                                          <p:spTgt spid="154626"/>
                                        </p:tgtEl>
                                        <p:attrNameLst>
                                          <p:attrName>xshear</p:attrName>
                                        </p:attrNameLst>
                                      </p:cBhvr>
                                    </p:anim>
                                    <p:animScale>
                                      <p:cBhvr>
                                        <p:cTn id="99" dur="200" decel="100000" autoRev="1" fill="hold">
                                          <p:stCondLst>
                                            <p:cond delay="600"/>
                                          </p:stCondLst>
                                        </p:cTn>
                                        <p:tgtEl>
                                          <p:spTgt spid="154626"/>
                                        </p:tgtEl>
                                      </p:cBhvr>
                                      <p:from x="100000" y="100000"/>
                                      <p:to x="80000" y="100000"/>
                                    </p:animScale>
                                    <p:anim by="(#ppt_h/3+#ppt_w*0.1)" calcmode="lin" valueType="num">
                                      <p:cBhvr additive="sum">
                                        <p:cTn id="100" dur="200" decel="100000" autoRev="1" fill="hold">
                                          <p:stCondLst>
                                            <p:cond delay="600"/>
                                          </p:stCondLst>
                                        </p:cTn>
                                        <p:tgtEl>
                                          <p:spTgt spid="154626"/>
                                        </p:tgtEl>
                                        <p:attrNameLst>
                                          <p:attrName>ppt_x</p:attrName>
                                        </p:attrNameLst>
                                      </p:cBhvr>
                                    </p:anim>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1" nodeType="clickEffect">
                                  <p:stCondLst>
                                    <p:cond delay="0"/>
                                  </p:stCondLst>
                                  <p:childTnLst>
                                    <p:animMotion origin="layout" path="M -0.15278 0.01689 C -0.16424 0.0118 -0.14688 0.0199 -0.15903 0.01273 C -0.17136 0.00555 -0.18542 0.00231 -0.19861 0.00023 C -0.20417 -0.00232 -0.20955 -0.00301 -0.21528 -0.00394 C -0.22205 -0.00764 -0.229 -0.00718 -0.23611 -0.0095 C -0.24827 -0.01343 -0.26424 -0.02176 -0.27674 -0.02338 C -0.28334 -0.02408 -0.28993 -0.02431 -0.29653 -0.02477 C -0.30174 -0.02431 -0.30695 -0.02408 -0.31216 -0.02338 C -0.31858 -0.02246 -0.32396 -0.01297 -0.32882 -0.00811 C -0.33056 -0.00325 -0.33177 0.00138 -0.33403 0.00578 C -0.3349 0.01157 -0.33577 0.01689 -0.33716 0.02245 C -0.33959 0.04976 -0.34271 0.07962 -0.33611 0.10578 C -0.33316 0.11759 -0.32882 0.128 -0.32466 0.13912 C -0.32049 0.15 -0.31823 0.15949 -0.31528 0.17106 C -0.31372 0.17708 -0.31111 0.18912 -0.31111 0.18935 C -0.31146 0.20486 -0.31164 0.2206 -0.31216 0.23634 C -0.31268 0.2493 -0.31736 0.26296 -0.32049 0.27523 C -0.32396 0.28888 -0.32552 0.30416 -0.33091 0.31689 C -0.33577 0.3287 -0.34115 0.34027 -0.3467 0.35162 C -0.34792 0.35462 -0.34827 0.35833 -0.34966 0.36134 C -0.35191 0.36574 -0.35539 0.36967 -0.35799 0.37384 C -0.3658 0.38657 -0.36059 0.38333 -0.36736 0.38634 C -0.375 0.39976 -0.3665 0.38703 -0.37361 0.39328 C -0.37952 0.39861 -0.38368 0.40555 -0.39028 0.40856 C -0.39931 0.4206 -0.41719 0.4199 -0.42882 0.42245 C -0.45348 0.42199 -0.47813 0.42199 -0.50278 0.42106 C -0.51129 0.42083 -0.51632 0.41504 -0.52257 0.40856 C -0.53056 0.40023 -0.53959 0.39375 -0.54861 0.38773 C -0.55695 0.37268 -0.54636 0.38935 -0.55591 0.38078 C -0.55764 0.37916 -0.56302 0.36921 -0.56424 0.36689 C -0.56667 0.35393 -0.56493 0.34143 -0.55799 0.33217 C -0.55677 0.32754 -0.55504 0.3243 -0.55382 0.31967 C -0.55469 0.31365 -0.55486 0.30995 -0.55903 0.30717 " pathEditMode="relative" rAng="0" ptsTypes="ffffffffffffffffffffffffffffffffA">
                                      <p:cBhvr>
                                        <p:cTn id="104" dur="2000" fill="hold"/>
                                        <p:tgtEl>
                                          <p:spTgt spid="42"/>
                                        </p:tgtEl>
                                        <p:attrNameLst>
                                          <p:attrName>ppt_x</p:attrName>
                                          <p:attrName>ppt_y</p:attrName>
                                        </p:attrNameLst>
                                      </p:cBhvr>
                                      <p:rCtr x="-204" y="1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2" grpId="1"/>
      <p:bldP spid="43" grpId="0" animBg="1"/>
      <p:bldP spid="44" grpId="0" animBg="1"/>
      <p:bldP spid="45" grpId="0" animBg="1"/>
      <p:bldP spid="46" grpId="0" animBg="1"/>
      <p:bldP spid="46" grpId="1" animBg="1"/>
      <p:bldP spid="47" grpId="0"/>
      <p:bldP spid="60" grpId="0"/>
      <p:bldP spid="61" grpId="0"/>
      <p:bldP spid="62" grpId="0"/>
      <p:bldP spid="63" grpId="0"/>
      <p:bldP spid="63" grpId="1"/>
      <p:bldP spid="64" grpId="0"/>
      <p:bldP spid="65" grpId="0"/>
      <p:bldP spid="66" grpId="0" animBg="1"/>
      <p:bldP spid="66" grpId="1" animBg="1"/>
      <p:bldP spid="5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blinking</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2" name="TextBox 41"/>
          <p:cNvSpPr txBox="1"/>
          <p:nvPr/>
        </p:nvSpPr>
        <p:spPr>
          <a:xfrm>
            <a:off x="5715000" y="1143000"/>
            <a:ext cx="2819400" cy="646331"/>
          </a:xfrm>
          <a:prstGeom prst="rect">
            <a:avLst/>
          </a:prstGeom>
          <a:noFill/>
        </p:spPr>
        <p:txBody>
          <a:bodyPr wrap="square" rtlCol="0">
            <a:spAutoFit/>
          </a:bodyPr>
          <a:lstStyle/>
          <a:p>
            <a:r>
              <a:rPr lang="en-US" b="1" dirty="0" smtClean="0"/>
              <a:t>PORTB</a:t>
            </a:r>
            <a:endParaRPr lang="en-US" dirty="0" smtClean="0"/>
          </a:p>
          <a:p>
            <a:r>
              <a:rPr lang="en-US" dirty="0" smtClean="0"/>
              <a:t>PORT register</a:t>
            </a:r>
            <a:endParaRPr lang="en-US" dirty="0"/>
          </a:p>
        </p:txBody>
      </p:sp>
      <p:sp>
        <p:nvSpPr>
          <p:cNvPr id="43" name="Right Arrow 42"/>
          <p:cNvSpPr/>
          <p:nvPr/>
        </p:nvSpPr>
        <p:spPr>
          <a:xfrm>
            <a:off x="4724400" y="22860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4" name="Right Arrow 43"/>
          <p:cNvSpPr/>
          <p:nvPr/>
        </p:nvSpPr>
        <p:spPr>
          <a:xfrm>
            <a:off x="4724400" y="25146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5" name="Right Arrow 44"/>
          <p:cNvSpPr/>
          <p:nvPr/>
        </p:nvSpPr>
        <p:spPr>
          <a:xfrm>
            <a:off x="4724400" y="27432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6" name="Right Arrow 45"/>
          <p:cNvSpPr/>
          <p:nvPr/>
        </p:nvSpPr>
        <p:spPr>
          <a:xfrm>
            <a:off x="4724400" y="2971800"/>
            <a:ext cx="533400" cy="152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47" name="TextBox 46"/>
          <p:cNvSpPr txBox="1"/>
          <p:nvPr/>
        </p:nvSpPr>
        <p:spPr>
          <a:xfrm>
            <a:off x="6858000" y="2286000"/>
            <a:ext cx="1143000" cy="1754326"/>
          </a:xfrm>
          <a:prstGeom prst="rect">
            <a:avLst/>
          </a:prstGeom>
          <a:noFill/>
        </p:spPr>
        <p:txBody>
          <a:bodyPr wrap="square" rtlCol="0">
            <a:spAutoFit/>
          </a:bodyPr>
          <a:lstStyle/>
          <a:p>
            <a:r>
              <a:rPr lang="en-US" dirty="0" smtClean="0"/>
              <a:t>This is To flow current out side from the controller</a:t>
            </a:r>
            <a:endParaRPr lang="en-US" dirty="0"/>
          </a:p>
        </p:txBody>
      </p:sp>
      <p:pic>
        <p:nvPicPr>
          <p:cNvPr id="48" name="Picture 8" descr="C:\Users\traner\Desktop\led-lamp-red-off.png"/>
          <p:cNvPicPr>
            <a:picLocks noChangeAspect="1" noChangeArrowheads="1"/>
          </p:cNvPicPr>
          <p:nvPr/>
        </p:nvPicPr>
        <p:blipFill>
          <a:blip r:embed="rId2" cstate="print"/>
          <a:srcRect/>
          <a:stretch>
            <a:fillRect/>
          </a:stretch>
        </p:blipFill>
        <p:spPr bwMode="auto">
          <a:xfrm rot="5580426">
            <a:off x="5791200" y="2076278"/>
            <a:ext cx="660340" cy="495254"/>
          </a:xfrm>
          <a:prstGeom prst="rect">
            <a:avLst/>
          </a:prstGeom>
          <a:noFill/>
        </p:spPr>
      </p:pic>
      <p:pic>
        <p:nvPicPr>
          <p:cNvPr id="49" name="Picture 8" descr="C:\Users\traner\Desktop\led-lamp-red-off.png"/>
          <p:cNvPicPr>
            <a:picLocks noChangeAspect="1" noChangeArrowheads="1"/>
          </p:cNvPicPr>
          <p:nvPr/>
        </p:nvPicPr>
        <p:blipFill>
          <a:blip r:embed="rId2" cstate="print"/>
          <a:srcRect/>
          <a:stretch>
            <a:fillRect/>
          </a:stretch>
        </p:blipFill>
        <p:spPr bwMode="auto">
          <a:xfrm rot="5580426">
            <a:off x="5806023" y="2324145"/>
            <a:ext cx="660340" cy="495254"/>
          </a:xfrm>
          <a:prstGeom prst="rect">
            <a:avLst/>
          </a:prstGeom>
          <a:noFill/>
        </p:spPr>
      </p:pic>
      <p:pic>
        <p:nvPicPr>
          <p:cNvPr id="50" name="Picture 8" descr="C:\Users\traner\Desktop\led-lamp-red-off.png"/>
          <p:cNvPicPr>
            <a:picLocks noChangeAspect="1" noChangeArrowheads="1"/>
          </p:cNvPicPr>
          <p:nvPr/>
        </p:nvPicPr>
        <p:blipFill>
          <a:blip r:embed="rId2" cstate="print"/>
          <a:srcRect/>
          <a:stretch>
            <a:fillRect/>
          </a:stretch>
        </p:blipFill>
        <p:spPr bwMode="auto">
          <a:xfrm rot="5580426">
            <a:off x="5801837" y="2552745"/>
            <a:ext cx="660340" cy="495254"/>
          </a:xfrm>
          <a:prstGeom prst="rect">
            <a:avLst/>
          </a:prstGeom>
          <a:noFill/>
        </p:spPr>
      </p:pic>
      <p:pic>
        <p:nvPicPr>
          <p:cNvPr id="55" name="Picture 8" descr="C:\Users\traner\Desktop\led-lamp-red-off.png"/>
          <p:cNvPicPr>
            <a:picLocks noChangeAspect="1" noChangeArrowheads="1"/>
          </p:cNvPicPr>
          <p:nvPr/>
        </p:nvPicPr>
        <p:blipFill>
          <a:blip r:embed="rId2" cstate="print"/>
          <a:srcRect/>
          <a:stretch>
            <a:fillRect/>
          </a:stretch>
        </p:blipFill>
        <p:spPr bwMode="auto">
          <a:xfrm rot="5580426">
            <a:off x="5801836" y="2762079"/>
            <a:ext cx="660340" cy="495254"/>
          </a:xfrm>
          <a:prstGeom prst="rect">
            <a:avLst/>
          </a:prstGeom>
          <a:noFill/>
        </p:spPr>
      </p:pic>
      <p:sp>
        <p:nvSpPr>
          <p:cNvPr id="51" name="TextBox 50"/>
          <p:cNvSpPr txBox="1"/>
          <p:nvPr/>
        </p:nvSpPr>
        <p:spPr>
          <a:xfrm>
            <a:off x="4114800" y="2133600"/>
            <a:ext cx="228600" cy="369332"/>
          </a:xfrm>
          <a:prstGeom prst="rect">
            <a:avLst/>
          </a:prstGeom>
          <a:noFill/>
        </p:spPr>
        <p:txBody>
          <a:bodyPr wrap="square" rtlCol="0">
            <a:spAutoFit/>
          </a:bodyPr>
          <a:lstStyle/>
          <a:p>
            <a:r>
              <a:rPr lang="en-US" dirty="0" smtClean="0"/>
              <a:t>1</a:t>
            </a:r>
            <a:endParaRPr lang="en-US" dirty="0"/>
          </a:p>
        </p:txBody>
      </p:sp>
      <p:sp>
        <p:nvSpPr>
          <p:cNvPr id="52" name="TextBox 51"/>
          <p:cNvSpPr txBox="1"/>
          <p:nvPr/>
        </p:nvSpPr>
        <p:spPr>
          <a:xfrm>
            <a:off x="4114800" y="2373868"/>
            <a:ext cx="228600" cy="369332"/>
          </a:xfrm>
          <a:prstGeom prst="rect">
            <a:avLst/>
          </a:prstGeom>
          <a:noFill/>
        </p:spPr>
        <p:txBody>
          <a:bodyPr wrap="square" rtlCol="0">
            <a:spAutoFit/>
          </a:bodyPr>
          <a:lstStyle/>
          <a:p>
            <a:r>
              <a:rPr lang="en-US" dirty="0" smtClean="0"/>
              <a:t>1</a:t>
            </a:r>
            <a:endParaRPr lang="en-US" dirty="0"/>
          </a:p>
        </p:txBody>
      </p:sp>
      <p:sp>
        <p:nvSpPr>
          <p:cNvPr id="53" name="TextBox 52"/>
          <p:cNvSpPr txBox="1"/>
          <p:nvPr/>
        </p:nvSpPr>
        <p:spPr>
          <a:xfrm>
            <a:off x="4114800" y="2602468"/>
            <a:ext cx="228600" cy="369332"/>
          </a:xfrm>
          <a:prstGeom prst="rect">
            <a:avLst/>
          </a:prstGeom>
          <a:noFill/>
        </p:spPr>
        <p:txBody>
          <a:bodyPr wrap="square" rtlCol="0">
            <a:spAutoFit/>
          </a:bodyPr>
          <a:lstStyle/>
          <a:p>
            <a:r>
              <a:rPr lang="en-US" dirty="0" smtClean="0"/>
              <a:t>1</a:t>
            </a:r>
            <a:endParaRPr lang="en-US" dirty="0"/>
          </a:p>
        </p:txBody>
      </p:sp>
      <p:sp>
        <p:nvSpPr>
          <p:cNvPr id="54" name="TextBox 53"/>
          <p:cNvSpPr txBox="1"/>
          <p:nvPr/>
        </p:nvSpPr>
        <p:spPr>
          <a:xfrm>
            <a:off x="4114800" y="2831068"/>
            <a:ext cx="228600" cy="369332"/>
          </a:xfrm>
          <a:prstGeom prst="rect">
            <a:avLst/>
          </a:prstGeom>
          <a:noFill/>
        </p:spPr>
        <p:txBody>
          <a:bodyPr wrap="square" rtlCol="0">
            <a:spAutoFit/>
          </a:bodyPr>
          <a:lstStyle/>
          <a:p>
            <a:r>
              <a:rPr lang="en-US" dirty="0" smtClean="0"/>
              <a:t>1</a:t>
            </a:r>
            <a:endParaRPr lang="en-US" dirty="0"/>
          </a:p>
        </p:txBody>
      </p:sp>
      <p:pic>
        <p:nvPicPr>
          <p:cNvPr id="56" name="Picture 9" descr="C:\Users\traner\Desktop\led-lamp-red-on.png"/>
          <p:cNvPicPr>
            <a:picLocks noChangeAspect="1" noChangeArrowheads="1"/>
          </p:cNvPicPr>
          <p:nvPr/>
        </p:nvPicPr>
        <p:blipFill>
          <a:blip r:embed="rId3" cstate="print"/>
          <a:srcRect/>
          <a:stretch>
            <a:fillRect/>
          </a:stretch>
        </p:blipFill>
        <p:spPr bwMode="auto">
          <a:xfrm rot="5550616">
            <a:off x="5804331" y="2067120"/>
            <a:ext cx="609600" cy="457200"/>
          </a:xfrm>
          <a:prstGeom prst="rect">
            <a:avLst/>
          </a:prstGeom>
          <a:noFill/>
        </p:spPr>
      </p:pic>
      <p:pic>
        <p:nvPicPr>
          <p:cNvPr id="57" name="Picture 9" descr="C:\Users\traner\Desktop\led-lamp-red-on.png"/>
          <p:cNvPicPr>
            <a:picLocks noChangeAspect="1" noChangeArrowheads="1"/>
          </p:cNvPicPr>
          <p:nvPr/>
        </p:nvPicPr>
        <p:blipFill>
          <a:blip r:embed="rId3" cstate="print"/>
          <a:srcRect/>
          <a:stretch>
            <a:fillRect/>
          </a:stretch>
        </p:blipFill>
        <p:spPr bwMode="auto">
          <a:xfrm rot="5550616">
            <a:off x="5854269" y="2352480"/>
            <a:ext cx="609600" cy="457200"/>
          </a:xfrm>
          <a:prstGeom prst="rect">
            <a:avLst/>
          </a:prstGeom>
          <a:noFill/>
        </p:spPr>
      </p:pic>
      <p:pic>
        <p:nvPicPr>
          <p:cNvPr id="58" name="Picture 9" descr="C:\Users\traner\Desktop\led-lamp-red-on.png"/>
          <p:cNvPicPr>
            <a:picLocks noChangeAspect="1" noChangeArrowheads="1"/>
          </p:cNvPicPr>
          <p:nvPr/>
        </p:nvPicPr>
        <p:blipFill>
          <a:blip r:embed="rId3" cstate="print"/>
          <a:srcRect/>
          <a:stretch>
            <a:fillRect/>
          </a:stretch>
        </p:blipFill>
        <p:spPr bwMode="auto">
          <a:xfrm rot="5550616">
            <a:off x="5854269" y="2809680"/>
            <a:ext cx="609600" cy="457200"/>
          </a:xfrm>
          <a:prstGeom prst="rect">
            <a:avLst/>
          </a:prstGeom>
          <a:noFill/>
        </p:spPr>
      </p:pic>
      <p:pic>
        <p:nvPicPr>
          <p:cNvPr id="59" name="Picture 9" descr="C:\Users\traner\Desktop\led-lamp-red-on.png"/>
          <p:cNvPicPr>
            <a:picLocks noChangeAspect="1" noChangeArrowheads="1"/>
          </p:cNvPicPr>
          <p:nvPr/>
        </p:nvPicPr>
        <p:blipFill>
          <a:blip r:embed="rId3" cstate="print"/>
          <a:srcRect/>
          <a:stretch>
            <a:fillRect/>
          </a:stretch>
        </p:blipFill>
        <p:spPr bwMode="auto">
          <a:xfrm rot="5550616">
            <a:off x="5854269" y="2581080"/>
            <a:ext cx="609600" cy="4572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mph" presetSubtype="2" fill="hold" nodeType="clickEffect">
                                  <p:stCondLst>
                                    <p:cond delay="0"/>
                                  </p:stCondLst>
                                  <p:iterate type="lt">
                                    <p:tmPct val="0"/>
                                  </p:iterate>
                                  <p:childTnLst>
                                    <p:anim to="1.5" calcmode="lin" valueType="num">
                                      <p:cBhvr override="childStyle">
                                        <p:cTn id="6" dur="2000" fill="hold"/>
                                        <p:tgtEl>
                                          <p:spTgt spid="42">
                                            <p:txEl>
                                              <p:pRg st="0" end="0"/>
                                            </p:txEl>
                                          </p:spTgt>
                                        </p:tgtEl>
                                        <p:attrNameLst>
                                          <p:attrName>style.fontSize</p:attrName>
                                        </p:attrNameLst>
                                      </p:cBhvr>
                                    </p:anim>
                                  </p:childTnLst>
                                </p:cTn>
                              </p:par>
                              <p:par>
                                <p:cTn id="7" presetID="4" presetClass="emph" presetSubtype="2" fill="hold" nodeType="withEffect">
                                  <p:stCondLst>
                                    <p:cond delay="0"/>
                                  </p:stCondLst>
                                  <p:childTnLst>
                                    <p:anim to="1.5" calcmode="lin" valueType="num">
                                      <p:cBhvr override="childStyle">
                                        <p:cTn id="8" dur="2000" fill="hold"/>
                                        <p:tgtEl>
                                          <p:spTgt spid="42">
                                            <p:txEl>
                                              <p:pRg st="1" end="1"/>
                                            </p:txEl>
                                          </p:spTgt>
                                        </p:tgtEl>
                                        <p:attrNameLst>
                                          <p:attrName>style.fontSize</p:attrName>
                                        </p:attrNameLst>
                                      </p:cBhvr>
                                    </p:anim>
                                  </p:childTnLst>
                                </p:cTn>
                              </p:par>
                            </p:childTnLst>
                          </p:cTn>
                        </p:par>
                        <p:par>
                          <p:cTn id="9" fill="hold">
                            <p:stCondLst>
                              <p:cond delay="2000"/>
                            </p:stCondLst>
                            <p:childTnLst>
                              <p:par>
                                <p:cTn id="10" presetID="2" presetClass="emph" presetSubtype="0" nodeType="afterEffect">
                                  <p:stCondLst>
                                    <p:cond delay="0"/>
                                  </p:stCondLst>
                                  <p:iterate type="lt">
                                    <p:tmAbs val="0"/>
                                  </p:iterate>
                                  <p:childTnLst>
                                    <p:set>
                                      <p:cBhvr override="childStyle">
                                        <p:cTn id="11" dur="indefinite"/>
                                        <p:tgtEl>
                                          <p:spTgt spid="42">
                                            <p:txEl>
                                              <p:pRg st="0" end="0"/>
                                            </p:txEl>
                                          </p:spTgt>
                                        </p:tgtEl>
                                        <p:attrNameLst>
                                          <p:attrName>style.fontFamily</p:attrName>
                                        </p:attrNameLst>
                                      </p:cBhvr>
                                      <p:to>
                                        <p:strVal val="Times New Roman"/>
                                      </p:to>
                                    </p:set>
                                  </p:childTnLst>
                                </p:cTn>
                              </p:par>
                            </p:childTnLst>
                          </p:cTn>
                        </p:par>
                        <p:par>
                          <p:cTn id="12" fill="hold">
                            <p:stCondLst>
                              <p:cond delay="2000"/>
                            </p:stCondLst>
                            <p:childTnLst>
                              <p:par>
                                <p:cTn id="13" presetID="20" presetClass="emph" presetSubtype="0" fill="hold" nodeType="afterEffect">
                                  <p:stCondLst>
                                    <p:cond delay="0"/>
                                  </p:stCondLst>
                                  <p:iterate type="lt">
                                    <p:tmPct val="10000"/>
                                  </p:iterate>
                                  <p:childTnLst>
                                    <p:set>
                                      <p:cBhvr override="childStyle">
                                        <p:cTn id="14" dur="500" autoRev="1" fill="hold"/>
                                        <p:tgtEl>
                                          <p:spTgt spid="42">
                                            <p:txEl>
                                              <p:pRg st="0" end="0"/>
                                            </p:txEl>
                                          </p:spTgt>
                                        </p:tgtEl>
                                        <p:attrNameLst>
                                          <p:attrName>style.color</p:attrName>
                                        </p:attrNameLst>
                                      </p:cBhvr>
                                      <p:to>
                                        <p:clrVal>
                                          <a:schemeClr val="accent2"/>
                                        </p:clrVal>
                                      </p:to>
                                    </p:set>
                                    <p:set>
                                      <p:cBhvr>
                                        <p:cTn id="15" dur="500" autoRev="1" fill="hold"/>
                                        <p:tgtEl>
                                          <p:spTgt spid="42">
                                            <p:txEl>
                                              <p:pRg st="0" end="0"/>
                                            </p:txEl>
                                          </p:spTgt>
                                        </p:tgtEl>
                                        <p:attrNameLst>
                                          <p:attrName>fillcolor</p:attrName>
                                        </p:attrNameLst>
                                      </p:cBhvr>
                                      <p:to>
                                        <p:clrVal>
                                          <a:schemeClr val="accent2"/>
                                        </p:clrVal>
                                      </p:to>
                                    </p:set>
                                    <p:set>
                                      <p:cBhvr>
                                        <p:cTn id="16" dur="500" autoRev="1" fill="hold"/>
                                        <p:tgtEl>
                                          <p:spTgt spid="42">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blinds(horizontal)">
                                      <p:cBhvr>
                                        <p:cTn id="21" dur="500"/>
                                        <p:tgtEl>
                                          <p:spTgt spid="51"/>
                                        </p:tgtEl>
                                      </p:cBhvr>
                                    </p:animEffect>
                                  </p:childTnLst>
                                </p:cTn>
                              </p:par>
                              <p:par>
                                <p:cTn id="22" presetID="63" presetClass="path" presetSubtype="0" accel="50000" decel="50000" fill="hold" grpId="0" nodeType="withEffect">
                                  <p:stCondLst>
                                    <p:cond delay="0"/>
                                  </p:stCondLst>
                                  <p:childTnLst>
                                    <p:animMotion origin="layout" path="M 0 0  L 0.25 0  E" pathEditMode="relative" ptsTypes="">
                                      <p:cBhvr>
                                        <p:cTn id="23" dur="2000" fill="hold"/>
                                        <p:tgtEl>
                                          <p:spTgt spid="43"/>
                                        </p:tgtEl>
                                        <p:attrNameLst>
                                          <p:attrName>ppt_x</p:attrName>
                                          <p:attrName>ppt_y</p:attrName>
                                        </p:attrNameLst>
                                      </p:cBhvr>
                                    </p:animMotion>
                                  </p:childTnLst>
                                </p:cTn>
                              </p:par>
                            </p:childTnLst>
                          </p:cTn>
                        </p:par>
                        <p:par>
                          <p:cTn id="24" fill="hold">
                            <p:stCondLst>
                              <p:cond delay="2000"/>
                            </p:stCondLst>
                            <p:childTnLst>
                              <p:par>
                                <p:cTn id="25" presetID="3" presetClass="exit" presetSubtype="10" fill="hold" nodeType="afterEffect">
                                  <p:stCondLst>
                                    <p:cond delay="0"/>
                                  </p:stCondLst>
                                  <p:childTnLst>
                                    <p:animEffect transition="out" filter="blinds(horizontal)">
                                      <p:cBhvr>
                                        <p:cTn id="26" dur="500"/>
                                        <p:tgtEl>
                                          <p:spTgt spid="48"/>
                                        </p:tgtEl>
                                      </p:cBhvr>
                                    </p:animEffect>
                                    <p:set>
                                      <p:cBhvr>
                                        <p:cTn id="27" dur="1" fill="hold">
                                          <p:stCondLst>
                                            <p:cond delay="499"/>
                                          </p:stCondLst>
                                        </p:cTn>
                                        <p:tgtEl>
                                          <p:spTgt spid="48"/>
                                        </p:tgtEl>
                                        <p:attrNameLst>
                                          <p:attrName>style.visibility</p:attrName>
                                        </p:attrNameLst>
                                      </p:cBhvr>
                                      <p:to>
                                        <p:strVal val="hidden"/>
                                      </p:to>
                                    </p:set>
                                  </p:childTnLst>
                                </p:cTn>
                              </p:par>
                            </p:childTnLst>
                          </p:cTn>
                        </p:par>
                        <p:par>
                          <p:cTn id="28" fill="hold">
                            <p:stCondLst>
                              <p:cond delay="2500"/>
                            </p:stCondLst>
                            <p:childTnLst>
                              <p:par>
                                <p:cTn id="29" presetID="3" presetClass="entr" presetSubtype="1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blinds(horizontal)">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blinds(horizontal)">
                                      <p:cBhvr>
                                        <p:cTn id="36" dur="500"/>
                                        <p:tgtEl>
                                          <p:spTgt spid="52"/>
                                        </p:tgtEl>
                                      </p:cBhvr>
                                    </p:animEffect>
                                  </p:childTnLst>
                                </p:cTn>
                              </p:par>
                              <p:par>
                                <p:cTn id="37" presetID="63" presetClass="path" presetSubtype="0" accel="50000" decel="50000" fill="hold" grpId="0" nodeType="withEffect">
                                  <p:stCondLst>
                                    <p:cond delay="0"/>
                                  </p:stCondLst>
                                  <p:childTnLst>
                                    <p:animMotion origin="layout" path="M 0 0  L 0.25 0  E" pathEditMode="relative" ptsTypes="">
                                      <p:cBhvr>
                                        <p:cTn id="38" dur="2000" fill="hold"/>
                                        <p:tgtEl>
                                          <p:spTgt spid="44"/>
                                        </p:tgtEl>
                                        <p:attrNameLst>
                                          <p:attrName>ppt_x</p:attrName>
                                          <p:attrName>ppt_y</p:attrName>
                                        </p:attrNameLst>
                                      </p:cBhvr>
                                    </p:animMotion>
                                  </p:childTnLst>
                                </p:cTn>
                              </p:par>
                            </p:childTnLst>
                          </p:cTn>
                        </p:par>
                        <p:par>
                          <p:cTn id="39" fill="hold">
                            <p:stCondLst>
                              <p:cond delay="2000"/>
                            </p:stCondLst>
                            <p:childTnLst>
                              <p:par>
                                <p:cTn id="40" presetID="3" presetClass="exit" presetSubtype="10" fill="hold" nodeType="afterEffect">
                                  <p:stCondLst>
                                    <p:cond delay="0"/>
                                  </p:stCondLst>
                                  <p:childTnLst>
                                    <p:animEffect transition="out" filter="blinds(horizontal)">
                                      <p:cBhvr>
                                        <p:cTn id="41" dur="500"/>
                                        <p:tgtEl>
                                          <p:spTgt spid="49"/>
                                        </p:tgtEl>
                                      </p:cBhvr>
                                    </p:animEffect>
                                    <p:set>
                                      <p:cBhvr>
                                        <p:cTn id="42" dur="1" fill="hold">
                                          <p:stCondLst>
                                            <p:cond delay="499"/>
                                          </p:stCondLst>
                                        </p:cTn>
                                        <p:tgtEl>
                                          <p:spTgt spid="49"/>
                                        </p:tgtEl>
                                        <p:attrNameLst>
                                          <p:attrName>style.visibility</p:attrName>
                                        </p:attrNameLst>
                                      </p:cBhvr>
                                      <p:to>
                                        <p:strVal val="hidden"/>
                                      </p:to>
                                    </p:set>
                                  </p:childTnLst>
                                </p:cTn>
                              </p:par>
                            </p:childTnLst>
                          </p:cTn>
                        </p:par>
                        <p:par>
                          <p:cTn id="43" fill="hold">
                            <p:stCondLst>
                              <p:cond delay="2500"/>
                            </p:stCondLst>
                            <p:childTnLst>
                              <p:par>
                                <p:cTn id="44" presetID="3" presetClass="entr" presetSubtype="10" fill="hold"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blinds(horizontal)">
                                      <p:cBhvr>
                                        <p:cTn id="46" dur="500"/>
                                        <p:tgtEl>
                                          <p:spTgt spid="5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blinds(horizontal)">
                                      <p:cBhvr>
                                        <p:cTn id="51" dur="500"/>
                                        <p:tgtEl>
                                          <p:spTgt spid="53"/>
                                        </p:tgtEl>
                                      </p:cBhvr>
                                    </p:animEffect>
                                  </p:childTnLst>
                                </p:cTn>
                              </p:par>
                              <p:par>
                                <p:cTn id="52" presetID="63" presetClass="path" presetSubtype="0" accel="50000" decel="50000" fill="hold" grpId="0" nodeType="withEffect">
                                  <p:stCondLst>
                                    <p:cond delay="0"/>
                                  </p:stCondLst>
                                  <p:childTnLst>
                                    <p:animMotion origin="layout" path="M 0 0  L 0.25 0  E" pathEditMode="relative" ptsTypes="">
                                      <p:cBhvr>
                                        <p:cTn id="53" dur="2000" fill="hold"/>
                                        <p:tgtEl>
                                          <p:spTgt spid="45"/>
                                        </p:tgtEl>
                                        <p:attrNameLst>
                                          <p:attrName>ppt_x</p:attrName>
                                          <p:attrName>ppt_y</p:attrName>
                                        </p:attrNameLst>
                                      </p:cBhvr>
                                    </p:animMotion>
                                  </p:childTnLst>
                                </p:cTn>
                              </p:par>
                            </p:childTnLst>
                          </p:cTn>
                        </p:par>
                        <p:par>
                          <p:cTn id="54" fill="hold">
                            <p:stCondLst>
                              <p:cond delay="2000"/>
                            </p:stCondLst>
                            <p:childTnLst>
                              <p:par>
                                <p:cTn id="55" presetID="3" presetClass="exit" presetSubtype="10" fill="hold" nodeType="afterEffect">
                                  <p:stCondLst>
                                    <p:cond delay="0"/>
                                  </p:stCondLst>
                                  <p:childTnLst>
                                    <p:animEffect transition="out" filter="blinds(horizontal)">
                                      <p:cBhvr>
                                        <p:cTn id="56" dur="500"/>
                                        <p:tgtEl>
                                          <p:spTgt spid="50"/>
                                        </p:tgtEl>
                                      </p:cBhvr>
                                    </p:animEffect>
                                    <p:set>
                                      <p:cBhvr>
                                        <p:cTn id="57" dur="1" fill="hold">
                                          <p:stCondLst>
                                            <p:cond delay="499"/>
                                          </p:stCondLst>
                                        </p:cTn>
                                        <p:tgtEl>
                                          <p:spTgt spid="50"/>
                                        </p:tgtEl>
                                        <p:attrNameLst>
                                          <p:attrName>style.visibility</p:attrName>
                                        </p:attrNameLst>
                                      </p:cBhvr>
                                      <p:to>
                                        <p:strVal val="hidden"/>
                                      </p:to>
                                    </p:set>
                                  </p:childTnLst>
                                </p:cTn>
                              </p:par>
                            </p:childTnLst>
                          </p:cTn>
                        </p:par>
                        <p:par>
                          <p:cTn id="58" fill="hold">
                            <p:stCondLst>
                              <p:cond delay="2500"/>
                            </p:stCondLst>
                            <p:childTnLst>
                              <p:par>
                                <p:cTn id="59" presetID="3" presetClass="entr" presetSubtype="10"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blinds(horizontal)">
                                      <p:cBhvr>
                                        <p:cTn id="61" dur="500"/>
                                        <p:tgtEl>
                                          <p:spTgt spid="5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xit" presetSubtype="10" fill="hold" nodeType="clickEffect">
                                  <p:stCondLst>
                                    <p:cond delay="0"/>
                                  </p:stCondLst>
                                  <p:childTnLst>
                                    <p:animEffect transition="out" filter="blinds(horizontal)">
                                      <p:cBhvr>
                                        <p:cTn id="65" dur="500"/>
                                        <p:tgtEl>
                                          <p:spTgt spid="50"/>
                                        </p:tgtEl>
                                      </p:cBhvr>
                                    </p:animEffect>
                                    <p:set>
                                      <p:cBhvr>
                                        <p:cTn id="66" dur="1" fill="hold">
                                          <p:stCondLst>
                                            <p:cond delay="499"/>
                                          </p:stCondLst>
                                        </p:cTn>
                                        <p:tgtEl>
                                          <p:spTgt spid="5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blinds(horizontal)">
                                      <p:cBhvr>
                                        <p:cTn id="71" dur="500"/>
                                        <p:tgtEl>
                                          <p:spTgt spid="54"/>
                                        </p:tgtEl>
                                      </p:cBhvr>
                                    </p:animEffect>
                                  </p:childTnLst>
                                </p:cTn>
                              </p:par>
                            </p:childTnLst>
                          </p:cTn>
                        </p:par>
                        <p:par>
                          <p:cTn id="72" fill="hold">
                            <p:stCondLst>
                              <p:cond delay="500"/>
                            </p:stCondLst>
                            <p:childTnLst>
                              <p:par>
                                <p:cTn id="73" presetID="63" presetClass="path" presetSubtype="0" accel="50000" decel="50000" fill="hold" grpId="0" nodeType="afterEffect">
                                  <p:stCondLst>
                                    <p:cond delay="0"/>
                                  </p:stCondLst>
                                  <p:childTnLst>
                                    <p:animMotion origin="layout" path="M 0 0  L 0.25 0  E" pathEditMode="relative" ptsTypes="">
                                      <p:cBhvr>
                                        <p:cTn id="74" dur="2000" fill="hold"/>
                                        <p:tgtEl>
                                          <p:spTgt spid="46"/>
                                        </p:tgtEl>
                                        <p:attrNameLst>
                                          <p:attrName>ppt_x</p:attrName>
                                          <p:attrName>ppt_y</p:attrName>
                                        </p:attrNameLst>
                                      </p:cBhvr>
                                    </p:animMotion>
                                  </p:childTnLst>
                                </p:cTn>
                              </p:par>
                            </p:childTnLst>
                          </p:cTn>
                        </p:par>
                        <p:par>
                          <p:cTn id="75" fill="hold">
                            <p:stCondLst>
                              <p:cond delay="2500"/>
                            </p:stCondLst>
                            <p:childTnLst>
                              <p:par>
                                <p:cTn id="76" presetID="3" presetClass="exit" presetSubtype="10" fill="hold" nodeType="afterEffect">
                                  <p:stCondLst>
                                    <p:cond delay="0"/>
                                  </p:stCondLst>
                                  <p:childTnLst>
                                    <p:animEffect transition="out" filter="blinds(horizontal)">
                                      <p:cBhvr>
                                        <p:cTn id="77" dur="500"/>
                                        <p:tgtEl>
                                          <p:spTgt spid="55"/>
                                        </p:tgtEl>
                                      </p:cBhvr>
                                    </p:animEffect>
                                    <p:set>
                                      <p:cBhvr>
                                        <p:cTn id="78" dur="1" fill="hold">
                                          <p:stCondLst>
                                            <p:cond delay="499"/>
                                          </p:stCondLst>
                                        </p:cTn>
                                        <p:tgtEl>
                                          <p:spTgt spid="55"/>
                                        </p:tgtEl>
                                        <p:attrNameLst>
                                          <p:attrName>style.visibility</p:attrName>
                                        </p:attrNameLst>
                                      </p:cBhvr>
                                      <p:to>
                                        <p:strVal val="hidden"/>
                                      </p:to>
                                    </p:set>
                                  </p:childTnLst>
                                </p:cTn>
                              </p:par>
                            </p:childTnLst>
                          </p:cTn>
                        </p:par>
                        <p:par>
                          <p:cTn id="79" fill="hold">
                            <p:stCondLst>
                              <p:cond delay="3000"/>
                            </p:stCondLst>
                            <p:childTnLst>
                              <p:par>
                                <p:cTn id="80" presetID="3" presetClass="entr" presetSubtype="10" fill="hold"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blinds(horizontal)">
                                      <p:cBhvr>
                                        <p:cTn id="8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51" grpId="0"/>
      <p:bldP spid="52" grpId="0"/>
      <p:bldP spid="53" grpId="0"/>
      <p:bldP spid="5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 for Buzzer</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3" name="TextBox 42"/>
          <p:cNvSpPr txBox="1"/>
          <p:nvPr/>
        </p:nvSpPr>
        <p:spPr>
          <a:xfrm>
            <a:off x="3124200" y="2069068"/>
            <a:ext cx="762000" cy="369332"/>
          </a:xfrm>
          <a:prstGeom prst="rect">
            <a:avLst/>
          </a:prstGeom>
          <a:noFill/>
        </p:spPr>
        <p:txBody>
          <a:bodyPr wrap="square" rtlCol="0">
            <a:spAutoFit/>
          </a:bodyPr>
          <a:lstStyle/>
          <a:p>
            <a:r>
              <a:rPr lang="en-US" dirty="0" smtClean="0"/>
              <a:t>PD0</a:t>
            </a:r>
            <a:endParaRPr lang="en-US" dirty="0"/>
          </a:p>
        </p:txBody>
      </p:sp>
      <p:sp>
        <p:nvSpPr>
          <p:cNvPr id="44" name="TextBox 43"/>
          <p:cNvSpPr txBox="1"/>
          <p:nvPr/>
        </p:nvSpPr>
        <p:spPr>
          <a:xfrm>
            <a:off x="3124200" y="2286000"/>
            <a:ext cx="762000" cy="369332"/>
          </a:xfrm>
          <a:prstGeom prst="rect">
            <a:avLst/>
          </a:prstGeom>
          <a:noFill/>
        </p:spPr>
        <p:txBody>
          <a:bodyPr wrap="square" rtlCol="0">
            <a:spAutoFit/>
          </a:bodyPr>
          <a:lstStyle/>
          <a:p>
            <a:r>
              <a:rPr lang="en-US" dirty="0" smtClean="0"/>
              <a:t>PD1</a:t>
            </a:r>
            <a:endParaRPr lang="en-US" dirty="0"/>
          </a:p>
        </p:txBody>
      </p:sp>
      <p:sp>
        <p:nvSpPr>
          <p:cNvPr id="45" name="TextBox 44"/>
          <p:cNvSpPr txBox="1"/>
          <p:nvPr/>
        </p:nvSpPr>
        <p:spPr>
          <a:xfrm>
            <a:off x="3124200" y="2526268"/>
            <a:ext cx="762000" cy="369332"/>
          </a:xfrm>
          <a:prstGeom prst="rect">
            <a:avLst/>
          </a:prstGeom>
          <a:noFill/>
        </p:spPr>
        <p:txBody>
          <a:bodyPr wrap="square" rtlCol="0">
            <a:spAutoFit/>
          </a:bodyPr>
          <a:lstStyle/>
          <a:p>
            <a:r>
              <a:rPr lang="en-US" dirty="0" smtClean="0"/>
              <a:t>PD2</a:t>
            </a:r>
            <a:endParaRPr lang="en-US" dirty="0"/>
          </a:p>
        </p:txBody>
      </p:sp>
      <p:sp>
        <p:nvSpPr>
          <p:cNvPr id="46" name="TextBox 45"/>
          <p:cNvSpPr txBox="1"/>
          <p:nvPr/>
        </p:nvSpPr>
        <p:spPr>
          <a:xfrm>
            <a:off x="3124200" y="2743200"/>
            <a:ext cx="762000" cy="369332"/>
          </a:xfrm>
          <a:prstGeom prst="rect">
            <a:avLst/>
          </a:prstGeom>
          <a:noFill/>
        </p:spPr>
        <p:txBody>
          <a:bodyPr wrap="square" rtlCol="0">
            <a:spAutoFit/>
          </a:bodyPr>
          <a:lstStyle/>
          <a:p>
            <a:r>
              <a:rPr lang="en-US" dirty="0" smtClean="0"/>
              <a:t>PD3</a:t>
            </a:r>
            <a:endParaRPr lang="en-US" dirty="0"/>
          </a:p>
        </p:txBody>
      </p:sp>
      <p:pic>
        <p:nvPicPr>
          <p:cNvPr id="1032" name="Picture 8" descr="C:\Users\traner\Desktop\led-lamp-red-off.png"/>
          <p:cNvPicPr>
            <a:picLocks noChangeAspect="1" noChangeArrowheads="1"/>
          </p:cNvPicPr>
          <p:nvPr/>
        </p:nvPicPr>
        <p:blipFill>
          <a:blip r:embed="rId2" cstate="print"/>
          <a:srcRect/>
          <a:stretch>
            <a:fillRect/>
          </a:stretch>
        </p:blipFill>
        <p:spPr bwMode="auto">
          <a:xfrm>
            <a:off x="6858000" y="2057400"/>
            <a:ext cx="660340" cy="495254"/>
          </a:xfrm>
          <a:prstGeom prst="rect">
            <a:avLst/>
          </a:prstGeom>
          <a:noFill/>
        </p:spPr>
      </p:pic>
      <p:pic>
        <p:nvPicPr>
          <p:cNvPr id="1033" name="Picture 9" descr="C:\Users\traner\Desktop\led-lamp-red-on.png"/>
          <p:cNvPicPr>
            <a:picLocks noChangeAspect="1" noChangeArrowheads="1"/>
          </p:cNvPicPr>
          <p:nvPr/>
        </p:nvPicPr>
        <p:blipFill>
          <a:blip r:embed="rId3" cstate="print"/>
          <a:srcRect/>
          <a:stretch>
            <a:fillRect/>
          </a:stretch>
        </p:blipFill>
        <p:spPr bwMode="auto">
          <a:xfrm rot="5550616">
            <a:off x="5804331" y="2067120"/>
            <a:ext cx="609600" cy="457200"/>
          </a:xfrm>
          <a:prstGeom prst="rect">
            <a:avLst/>
          </a:prstGeom>
          <a:noFill/>
        </p:spPr>
      </p:pic>
      <p:pic>
        <p:nvPicPr>
          <p:cNvPr id="51" name="Picture 9" descr="C:\Users\traner\Desktop\led-lamp-red-on.png"/>
          <p:cNvPicPr>
            <a:picLocks noChangeAspect="1" noChangeArrowheads="1"/>
          </p:cNvPicPr>
          <p:nvPr/>
        </p:nvPicPr>
        <p:blipFill>
          <a:blip r:embed="rId3" cstate="print"/>
          <a:srcRect/>
          <a:stretch>
            <a:fillRect/>
          </a:stretch>
        </p:blipFill>
        <p:spPr bwMode="auto">
          <a:xfrm rot="5550616">
            <a:off x="5804330" y="2295720"/>
            <a:ext cx="609600" cy="457200"/>
          </a:xfrm>
          <a:prstGeom prst="rect">
            <a:avLst/>
          </a:prstGeom>
          <a:noFill/>
        </p:spPr>
      </p:pic>
      <p:pic>
        <p:nvPicPr>
          <p:cNvPr id="52" name="Picture 9" descr="C:\Users\traner\Desktop\led-lamp-red-on.png"/>
          <p:cNvPicPr>
            <a:picLocks noChangeAspect="1" noChangeArrowheads="1"/>
          </p:cNvPicPr>
          <p:nvPr/>
        </p:nvPicPr>
        <p:blipFill>
          <a:blip r:embed="rId3" cstate="print"/>
          <a:srcRect/>
          <a:stretch>
            <a:fillRect/>
          </a:stretch>
        </p:blipFill>
        <p:spPr bwMode="auto">
          <a:xfrm rot="5550616">
            <a:off x="5804330" y="2524320"/>
            <a:ext cx="609600" cy="457200"/>
          </a:xfrm>
          <a:prstGeom prst="rect">
            <a:avLst/>
          </a:prstGeom>
          <a:noFill/>
        </p:spPr>
      </p:pic>
      <p:pic>
        <p:nvPicPr>
          <p:cNvPr id="53" name="Picture 9" descr="C:\Users\traner\Desktop\led-lamp-red-on.png"/>
          <p:cNvPicPr>
            <a:picLocks noChangeAspect="1" noChangeArrowheads="1"/>
          </p:cNvPicPr>
          <p:nvPr/>
        </p:nvPicPr>
        <p:blipFill>
          <a:blip r:embed="rId3" cstate="print"/>
          <a:srcRect/>
          <a:stretch>
            <a:fillRect/>
          </a:stretch>
        </p:blipFill>
        <p:spPr bwMode="auto">
          <a:xfrm rot="5550616">
            <a:off x="5804330" y="2752920"/>
            <a:ext cx="609600" cy="457200"/>
          </a:xfrm>
          <a:prstGeom prst="rect">
            <a:avLst/>
          </a:prstGeom>
          <a:noFill/>
        </p:spPr>
      </p:pic>
      <p:pic>
        <p:nvPicPr>
          <p:cNvPr id="47" name="Picture 2" descr="Related image"/>
          <p:cNvPicPr>
            <a:picLocks noChangeAspect="1" noChangeArrowheads="1"/>
          </p:cNvPicPr>
          <p:nvPr/>
        </p:nvPicPr>
        <p:blipFill>
          <a:blip r:embed="rId4" cstate="print"/>
          <a:srcRect/>
          <a:stretch>
            <a:fillRect/>
          </a:stretch>
        </p:blipFill>
        <p:spPr bwMode="auto">
          <a:xfrm>
            <a:off x="914400" y="1981200"/>
            <a:ext cx="1295400" cy="1295400"/>
          </a:xfrm>
          <a:prstGeom prst="rect">
            <a:avLst/>
          </a:prstGeom>
          <a:ln>
            <a:noFill/>
          </a:ln>
          <a:effectLst>
            <a:softEdge rad="112500"/>
          </a:effectLst>
        </p:spPr>
      </p:pic>
      <p:sp>
        <p:nvSpPr>
          <p:cNvPr id="48" name="Right Arrow 47"/>
          <p:cNvSpPr/>
          <p:nvPr/>
        </p:nvSpPr>
        <p:spPr>
          <a:xfrm flipH="1">
            <a:off x="3810000" y="22585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flipH="1">
            <a:off x="3810000" y="24871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flipH="1">
            <a:off x="3810000" y="27157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flipH="1">
            <a:off x="3810000" y="29443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rot="10800000">
            <a:off x="1752600" y="2819400"/>
            <a:ext cx="1524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62000" y="3352800"/>
            <a:ext cx="1981200" cy="646331"/>
          </a:xfrm>
          <a:prstGeom prst="rect">
            <a:avLst/>
          </a:prstGeom>
          <a:noFill/>
        </p:spPr>
        <p:txBody>
          <a:bodyPr wrap="square" rtlCol="0">
            <a:spAutoFit/>
          </a:bodyPr>
          <a:lstStyle/>
          <a:p>
            <a:pPr algn="ctr"/>
            <a:r>
              <a:rPr lang="en-US" dirty="0" smtClean="0"/>
              <a:t>Connected to </a:t>
            </a:r>
            <a:r>
              <a:rPr lang="en-US" b="1" dirty="0" smtClean="0"/>
              <a:t>PD2</a:t>
            </a:r>
          </a:p>
          <a:p>
            <a:pPr algn="ctr"/>
            <a:r>
              <a:rPr lang="en-US" dirty="0" smtClean="0"/>
              <a:t>Of </a:t>
            </a:r>
            <a:r>
              <a:rPr lang="en-US" b="1" dirty="0" smtClean="0"/>
              <a:t>PORTD</a:t>
            </a:r>
            <a:endParaRPr lang="en-US" b="1" dirty="0"/>
          </a:p>
        </p:txBody>
      </p:sp>
      <p:sp>
        <p:nvSpPr>
          <p:cNvPr id="60" name="TextBox 59"/>
          <p:cNvSpPr txBox="1"/>
          <p:nvPr/>
        </p:nvSpPr>
        <p:spPr>
          <a:xfrm>
            <a:off x="2362200" y="1295400"/>
            <a:ext cx="1828800" cy="369332"/>
          </a:xfrm>
          <a:prstGeom prst="rect">
            <a:avLst/>
          </a:prstGeom>
          <a:noFill/>
        </p:spPr>
        <p:txBody>
          <a:bodyPr wrap="square" rtlCol="0">
            <a:spAutoFit/>
          </a:bodyPr>
          <a:lstStyle/>
          <a:p>
            <a:r>
              <a:rPr lang="en-US" b="1" dirty="0" smtClean="0">
                <a:solidFill>
                  <a:srgbClr val="FF0000"/>
                </a:solidFill>
              </a:rPr>
              <a:t>DDRD = 0b1111;</a:t>
            </a:r>
            <a:endParaRPr lang="en-US" b="1" dirty="0">
              <a:solidFill>
                <a:srgbClr val="FF0000"/>
              </a:solidFill>
            </a:endParaRPr>
          </a:p>
        </p:txBody>
      </p:sp>
      <p:sp>
        <p:nvSpPr>
          <p:cNvPr id="61" name="TextBox 60"/>
          <p:cNvSpPr txBox="1"/>
          <p:nvPr/>
        </p:nvSpPr>
        <p:spPr>
          <a:xfrm>
            <a:off x="4648200" y="2133600"/>
            <a:ext cx="228600" cy="369332"/>
          </a:xfrm>
          <a:prstGeom prst="rect">
            <a:avLst/>
          </a:prstGeom>
          <a:noFill/>
        </p:spPr>
        <p:txBody>
          <a:bodyPr wrap="square" rtlCol="0">
            <a:spAutoFit/>
          </a:bodyPr>
          <a:lstStyle/>
          <a:p>
            <a:r>
              <a:rPr lang="en-US" dirty="0" smtClean="0"/>
              <a:t>1</a:t>
            </a:r>
            <a:endParaRPr lang="en-US" dirty="0"/>
          </a:p>
        </p:txBody>
      </p:sp>
      <p:sp>
        <p:nvSpPr>
          <p:cNvPr id="62" name="TextBox 61"/>
          <p:cNvSpPr txBox="1"/>
          <p:nvPr/>
        </p:nvSpPr>
        <p:spPr>
          <a:xfrm>
            <a:off x="4648200" y="2373868"/>
            <a:ext cx="228600" cy="369332"/>
          </a:xfrm>
          <a:prstGeom prst="rect">
            <a:avLst/>
          </a:prstGeom>
          <a:noFill/>
        </p:spPr>
        <p:txBody>
          <a:bodyPr wrap="square" rtlCol="0">
            <a:spAutoFit/>
          </a:bodyPr>
          <a:lstStyle/>
          <a:p>
            <a:r>
              <a:rPr lang="en-US" dirty="0" smtClean="0"/>
              <a:t>1</a:t>
            </a:r>
            <a:endParaRPr lang="en-US" dirty="0"/>
          </a:p>
        </p:txBody>
      </p:sp>
      <p:sp>
        <p:nvSpPr>
          <p:cNvPr id="63" name="TextBox 62"/>
          <p:cNvSpPr txBox="1"/>
          <p:nvPr/>
        </p:nvSpPr>
        <p:spPr>
          <a:xfrm>
            <a:off x="4648200" y="2602468"/>
            <a:ext cx="228600" cy="369332"/>
          </a:xfrm>
          <a:prstGeom prst="rect">
            <a:avLst/>
          </a:prstGeom>
          <a:noFill/>
        </p:spPr>
        <p:txBody>
          <a:bodyPr wrap="square" rtlCol="0">
            <a:spAutoFit/>
          </a:bodyPr>
          <a:lstStyle/>
          <a:p>
            <a:r>
              <a:rPr lang="en-US" dirty="0" smtClean="0"/>
              <a:t>1</a:t>
            </a:r>
            <a:endParaRPr lang="en-US" dirty="0"/>
          </a:p>
        </p:txBody>
      </p:sp>
      <p:sp>
        <p:nvSpPr>
          <p:cNvPr id="64" name="TextBox 63"/>
          <p:cNvSpPr txBox="1"/>
          <p:nvPr/>
        </p:nvSpPr>
        <p:spPr>
          <a:xfrm>
            <a:off x="4648200" y="2831068"/>
            <a:ext cx="228600" cy="369332"/>
          </a:xfrm>
          <a:prstGeom prst="rect">
            <a:avLst/>
          </a:prstGeom>
          <a:noFill/>
        </p:spPr>
        <p:txBody>
          <a:bodyPr wrap="square" rtlCol="0">
            <a:spAutoFit/>
          </a:bodyPr>
          <a:lstStyle/>
          <a:p>
            <a:r>
              <a:rPr lang="en-US" dirty="0" smtClean="0"/>
              <a:t>1</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par>
                                <p:cTn id="8" presetID="3" presetClass="entr" presetSubtype="1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blinds(horizontal)">
                                      <p:cBhvr>
                                        <p:cTn id="10" dur="500"/>
                                        <p:tgtEl>
                                          <p:spTgt spid="5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blinds(horizontal)">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 calcmode="lin" valueType="num">
                                      <p:cBhvr additive="base">
                                        <p:cTn id="18" dur="500" fill="hold"/>
                                        <p:tgtEl>
                                          <p:spTgt spid="60"/>
                                        </p:tgtEl>
                                        <p:attrNameLst>
                                          <p:attrName>ppt_x</p:attrName>
                                        </p:attrNameLst>
                                      </p:cBhvr>
                                      <p:tavLst>
                                        <p:tav tm="0">
                                          <p:val>
                                            <p:strVal val="#ppt_x"/>
                                          </p:val>
                                        </p:tav>
                                        <p:tav tm="100000">
                                          <p:val>
                                            <p:strVal val="#ppt_x"/>
                                          </p:val>
                                        </p:tav>
                                      </p:tavLst>
                                    </p:anim>
                                    <p:anim calcmode="lin" valueType="num">
                                      <p:cBhvr additive="base">
                                        <p:cTn id="19"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grpId="0" nodeType="clickEffect">
                                  <p:stCondLst>
                                    <p:cond delay="0"/>
                                  </p:stCondLst>
                                  <p:childTnLst>
                                    <p:animMotion origin="layout" path="M 0 0  L -0.25 0  E" pathEditMode="relative" ptsTypes="">
                                      <p:cBhvr>
                                        <p:cTn id="23" dur="2000" fill="hold"/>
                                        <p:tgtEl>
                                          <p:spTgt spid="48"/>
                                        </p:tgtEl>
                                        <p:attrNameLst>
                                          <p:attrName>ppt_x</p:attrName>
                                          <p:attrName>ppt_y</p:attrName>
                                        </p:attrNameLst>
                                      </p:cBhvr>
                                    </p:animMotion>
                                  </p:childTnLst>
                                </p:cTn>
                              </p:par>
                              <p:par>
                                <p:cTn id="24" presetID="3" presetClass="entr" presetSubtype="1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blinds(horizontal)">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grpId="0" nodeType="clickEffect">
                                  <p:stCondLst>
                                    <p:cond delay="0"/>
                                  </p:stCondLst>
                                  <p:childTnLst>
                                    <p:animMotion origin="layout" path="M 0 0  L -0.25 0  E" pathEditMode="relative" ptsTypes="">
                                      <p:cBhvr>
                                        <p:cTn id="30" dur="2000" fill="hold"/>
                                        <p:tgtEl>
                                          <p:spTgt spid="49"/>
                                        </p:tgtEl>
                                        <p:attrNameLst>
                                          <p:attrName>ppt_x</p:attrName>
                                          <p:attrName>ppt_y</p:attrName>
                                        </p:attrNameLst>
                                      </p:cBhvr>
                                    </p:animMotion>
                                  </p:childTnLst>
                                </p:cTn>
                              </p:par>
                              <p:par>
                                <p:cTn id="31" presetID="3" presetClass="entr" presetSubtype="1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blinds(horizontal)">
                                      <p:cBhvr>
                                        <p:cTn id="33" dur="500"/>
                                        <p:tgtEl>
                                          <p:spTgt spid="62"/>
                                        </p:tgtEl>
                                      </p:cBhvr>
                                    </p:animEffect>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grpId="0" nodeType="clickEffect">
                                  <p:stCondLst>
                                    <p:cond delay="0"/>
                                  </p:stCondLst>
                                  <p:childTnLst>
                                    <p:animMotion origin="layout" path="M 0 0  L -0.25 0  E" pathEditMode="relative" ptsTypes="">
                                      <p:cBhvr>
                                        <p:cTn id="37" dur="2000" fill="hold"/>
                                        <p:tgtEl>
                                          <p:spTgt spid="50"/>
                                        </p:tgtEl>
                                        <p:attrNameLst>
                                          <p:attrName>ppt_x</p:attrName>
                                          <p:attrName>ppt_y</p:attrName>
                                        </p:attrNameLst>
                                      </p:cBhvr>
                                    </p:animMotion>
                                  </p:childTnLst>
                                </p:cTn>
                              </p:par>
                              <p:par>
                                <p:cTn id="38" presetID="3" presetClass="entr" presetSubtype="1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linds(horizontal)">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grpId="0" nodeType="clickEffect">
                                  <p:stCondLst>
                                    <p:cond delay="0"/>
                                  </p:stCondLst>
                                  <p:childTnLst>
                                    <p:animMotion origin="layout" path="M 0 0  L -0.25 0  E" pathEditMode="relative" ptsTypes="">
                                      <p:cBhvr>
                                        <p:cTn id="44" dur="2000" fill="hold"/>
                                        <p:tgtEl>
                                          <p:spTgt spid="54"/>
                                        </p:tgtEl>
                                        <p:attrNameLst>
                                          <p:attrName>ppt_x</p:attrName>
                                          <p:attrName>ppt_y</p:attrName>
                                        </p:attrNameLst>
                                      </p:cBhvr>
                                    </p:animMotion>
                                  </p:childTnLst>
                                </p:cTn>
                              </p:par>
                              <p:par>
                                <p:cTn id="45" presetID="3" presetClass="entr" presetSubtype="1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blinds(horizontal)">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4" grpId="0" animBg="1"/>
      <p:bldP spid="59" grpId="0"/>
      <p:bldP spid="60" grpId="0"/>
      <p:bldP spid="61" grpId="0"/>
      <p:bldP spid="62" grpId="0"/>
      <p:bldP spid="63" grpId="0"/>
      <p:bldP spid="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Buzzer ON</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3" name="TextBox 42"/>
          <p:cNvSpPr txBox="1"/>
          <p:nvPr/>
        </p:nvSpPr>
        <p:spPr>
          <a:xfrm>
            <a:off x="3124200" y="2069068"/>
            <a:ext cx="762000" cy="369332"/>
          </a:xfrm>
          <a:prstGeom prst="rect">
            <a:avLst/>
          </a:prstGeom>
          <a:noFill/>
        </p:spPr>
        <p:txBody>
          <a:bodyPr wrap="square" rtlCol="0">
            <a:spAutoFit/>
          </a:bodyPr>
          <a:lstStyle/>
          <a:p>
            <a:r>
              <a:rPr lang="en-US" dirty="0" smtClean="0"/>
              <a:t>PD0</a:t>
            </a:r>
            <a:endParaRPr lang="en-US" dirty="0"/>
          </a:p>
        </p:txBody>
      </p:sp>
      <p:sp>
        <p:nvSpPr>
          <p:cNvPr id="44" name="TextBox 43"/>
          <p:cNvSpPr txBox="1"/>
          <p:nvPr/>
        </p:nvSpPr>
        <p:spPr>
          <a:xfrm>
            <a:off x="3124200" y="2286000"/>
            <a:ext cx="762000" cy="369332"/>
          </a:xfrm>
          <a:prstGeom prst="rect">
            <a:avLst/>
          </a:prstGeom>
          <a:noFill/>
        </p:spPr>
        <p:txBody>
          <a:bodyPr wrap="square" rtlCol="0">
            <a:spAutoFit/>
          </a:bodyPr>
          <a:lstStyle/>
          <a:p>
            <a:r>
              <a:rPr lang="en-US" dirty="0" smtClean="0"/>
              <a:t>PD1</a:t>
            </a:r>
            <a:endParaRPr lang="en-US" dirty="0"/>
          </a:p>
        </p:txBody>
      </p:sp>
      <p:sp>
        <p:nvSpPr>
          <p:cNvPr id="45" name="TextBox 44"/>
          <p:cNvSpPr txBox="1"/>
          <p:nvPr/>
        </p:nvSpPr>
        <p:spPr>
          <a:xfrm>
            <a:off x="3124200" y="2526268"/>
            <a:ext cx="762000" cy="369332"/>
          </a:xfrm>
          <a:prstGeom prst="rect">
            <a:avLst/>
          </a:prstGeom>
          <a:noFill/>
        </p:spPr>
        <p:txBody>
          <a:bodyPr wrap="square" rtlCol="0">
            <a:spAutoFit/>
          </a:bodyPr>
          <a:lstStyle/>
          <a:p>
            <a:r>
              <a:rPr lang="en-US" dirty="0" smtClean="0"/>
              <a:t>PD2</a:t>
            </a:r>
            <a:endParaRPr lang="en-US" dirty="0"/>
          </a:p>
        </p:txBody>
      </p:sp>
      <p:sp>
        <p:nvSpPr>
          <p:cNvPr id="46" name="TextBox 45"/>
          <p:cNvSpPr txBox="1"/>
          <p:nvPr/>
        </p:nvSpPr>
        <p:spPr>
          <a:xfrm>
            <a:off x="3124200" y="2743200"/>
            <a:ext cx="762000" cy="369332"/>
          </a:xfrm>
          <a:prstGeom prst="rect">
            <a:avLst/>
          </a:prstGeom>
          <a:noFill/>
        </p:spPr>
        <p:txBody>
          <a:bodyPr wrap="square" rtlCol="0">
            <a:spAutoFit/>
          </a:bodyPr>
          <a:lstStyle/>
          <a:p>
            <a:r>
              <a:rPr lang="en-US" dirty="0" smtClean="0"/>
              <a:t>PD3</a:t>
            </a:r>
            <a:endParaRPr lang="en-US" dirty="0"/>
          </a:p>
        </p:txBody>
      </p:sp>
      <p:pic>
        <p:nvPicPr>
          <p:cNvPr id="1032" name="Picture 8" descr="C:\Users\traner\Desktop\led-lamp-red-off.png"/>
          <p:cNvPicPr>
            <a:picLocks noChangeAspect="1" noChangeArrowheads="1"/>
          </p:cNvPicPr>
          <p:nvPr/>
        </p:nvPicPr>
        <p:blipFill>
          <a:blip r:embed="rId2" cstate="print"/>
          <a:srcRect/>
          <a:stretch>
            <a:fillRect/>
          </a:stretch>
        </p:blipFill>
        <p:spPr bwMode="auto">
          <a:xfrm>
            <a:off x="6858000" y="2057400"/>
            <a:ext cx="660340" cy="495254"/>
          </a:xfrm>
          <a:prstGeom prst="rect">
            <a:avLst/>
          </a:prstGeom>
          <a:noFill/>
        </p:spPr>
      </p:pic>
      <p:pic>
        <p:nvPicPr>
          <p:cNvPr id="1033" name="Picture 9" descr="C:\Users\traner\Desktop\led-lamp-red-on.png"/>
          <p:cNvPicPr>
            <a:picLocks noChangeAspect="1" noChangeArrowheads="1"/>
          </p:cNvPicPr>
          <p:nvPr/>
        </p:nvPicPr>
        <p:blipFill>
          <a:blip r:embed="rId3" cstate="print"/>
          <a:srcRect/>
          <a:stretch>
            <a:fillRect/>
          </a:stretch>
        </p:blipFill>
        <p:spPr bwMode="auto">
          <a:xfrm rot="5550616">
            <a:off x="5804331" y="2067120"/>
            <a:ext cx="609600" cy="457200"/>
          </a:xfrm>
          <a:prstGeom prst="rect">
            <a:avLst/>
          </a:prstGeom>
          <a:noFill/>
        </p:spPr>
      </p:pic>
      <p:pic>
        <p:nvPicPr>
          <p:cNvPr id="51" name="Picture 9" descr="C:\Users\traner\Desktop\led-lamp-red-on.png"/>
          <p:cNvPicPr>
            <a:picLocks noChangeAspect="1" noChangeArrowheads="1"/>
          </p:cNvPicPr>
          <p:nvPr/>
        </p:nvPicPr>
        <p:blipFill>
          <a:blip r:embed="rId3" cstate="print"/>
          <a:srcRect/>
          <a:stretch>
            <a:fillRect/>
          </a:stretch>
        </p:blipFill>
        <p:spPr bwMode="auto">
          <a:xfrm rot="5550616">
            <a:off x="5804330" y="2295720"/>
            <a:ext cx="609600" cy="457200"/>
          </a:xfrm>
          <a:prstGeom prst="rect">
            <a:avLst/>
          </a:prstGeom>
          <a:noFill/>
        </p:spPr>
      </p:pic>
      <p:pic>
        <p:nvPicPr>
          <p:cNvPr id="52" name="Picture 9" descr="C:\Users\traner\Desktop\led-lamp-red-on.png"/>
          <p:cNvPicPr>
            <a:picLocks noChangeAspect="1" noChangeArrowheads="1"/>
          </p:cNvPicPr>
          <p:nvPr/>
        </p:nvPicPr>
        <p:blipFill>
          <a:blip r:embed="rId3" cstate="print"/>
          <a:srcRect/>
          <a:stretch>
            <a:fillRect/>
          </a:stretch>
        </p:blipFill>
        <p:spPr bwMode="auto">
          <a:xfrm rot="5550616">
            <a:off x="5804330" y="2524320"/>
            <a:ext cx="609600" cy="457200"/>
          </a:xfrm>
          <a:prstGeom prst="rect">
            <a:avLst/>
          </a:prstGeom>
          <a:noFill/>
        </p:spPr>
      </p:pic>
      <p:pic>
        <p:nvPicPr>
          <p:cNvPr id="53" name="Picture 9" descr="C:\Users\traner\Desktop\led-lamp-red-on.png"/>
          <p:cNvPicPr>
            <a:picLocks noChangeAspect="1" noChangeArrowheads="1"/>
          </p:cNvPicPr>
          <p:nvPr/>
        </p:nvPicPr>
        <p:blipFill>
          <a:blip r:embed="rId3" cstate="print"/>
          <a:srcRect/>
          <a:stretch>
            <a:fillRect/>
          </a:stretch>
        </p:blipFill>
        <p:spPr bwMode="auto">
          <a:xfrm rot="5550616">
            <a:off x="5804330" y="2752920"/>
            <a:ext cx="609600" cy="457200"/>
          </a:xfrm>
          <a:prstGeom prst="rect">
            <a:avLst/>
          </a:prstGeom>
          <a:noFill/>
        </p:spPr>
      </p:pic>
      <p:pic>
        <p:nvPicPr>
          <p:cNvPr id="47" name="Picture 2" descr="Related image"/>
          <p:cNvPicPr>
            <a:picLocks noChangeAspect="1" noChangeArrowheads="1"/>
          </p:cNvPicPr>
          <p:nvPr/>
        </p:nvPicPr>
        <p:blipFill>
          <a:blip r:embed="rId4" cstate="print"/>
          <a:srcRect/>
          <a:stretch>
            <a:fillRect/>
          </a:stretch>
        </p:blipFill>
        <p:spPr bwMode="auto">
          <a:xfrm>
            <a:off x="914400" y="1981200"/>
            <a:ext cx="1295400" cy="1295400"/>
          </a:xfrm>
          <a:prstGeom prst="rect">
            <a:avLst/>
          </a:prstGeom>
          <a:ln>
            <a:noFill/>
          </a:ln>
          <a:effectLst>
            <a:softEdge rad="112500"/>
          </a:effectLst>
        </p:spPr>
      </p:pic>
      <p:sp>
        <p:nvSpPr>
          <p:cNvPr id="48" name="Right Arrow 47"/>
          <p:cNvSpPr/>
          <p:nvPr/>
        </p:nvSpPr>
        <p:spPr>
          <a:xfrm flipH="1">
            <a:off x="3810000" y="22585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48"/>
          <p:cNvSpPr/>
          <p:nvPr/>
        </p:nvSpPr>
        <p:spPr>
          <a:xfrm flipH="1">
            <a:off x="3810000" y="24871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flipH="1">
            <a:off x="3810000" y="27157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flipH="1">
            <a:off x="3810000" y="2944368"/>
            <a:ext cx="533400" cy="179832"/>
          </a:xfrm>
          <a:prstGeom prst="rightArrow">
            <a:avLst/>
          </a:prstGeom>
          <a:solidFill>
            <a:schemeClr val="accent6">
              <a:lumMod val="60000"/>
              <a:lumOff val="40000"/>
            </a:schemeClr>
          </a:solidFill>
          <a:ln>
            <a:noFill/>
          </a:ln>
          <a:effectLst>
            <a:glow rad="228600">
              <a:schemeClr val="accent6">
                <a:satMod val="175000"/>
                <a:alpha val="40000"/>
              </a:schemeClr>
            </a:glow>
          </a:effectLst>
          <a:scene3d>
            <a:camera prst="perspectiveRelaxed"/>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rot="10800000">
            <a:off x="1752600" y="2819400"/>
            <a:ext cx="1524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59" name="TextBox 58"/>
          <p:cNvSpPr txBox="1"/>
          <p:nvPr/>
        </p:nvSpPr>
        <p:spPr>
          <a:xfrm>
            <a:off x="762000" y="3352800"/>
            <a:ext cx="1981200" cy="646331"/>
          </a:xfrm>
          <a:prstGeom prst="rect">
            <a:avLst/>
          </a:prstGeom>
          <a:noFill/>
        </p:spPr>
        <p:txBody>
          <a:bodyPr wrap="square" rtlCol="0">
            <a:spAutoFit/>
          </a:bodyPr>
          <a:lstStyle/>
          <a:p>
            <a:pPr algn="ctr"/>
            <a:r>
              <a:rPr lang="en-US" dirty="0" smtClean="0">
                <a:solidFill>
                  <a:schemeClr val="bg2">
                    <a:lumMod val="50000"/>
                  </a:schemeClr>
                </a:solidFill>
              </a:rPr>
              <a:t>Connected to </a:t>
            </a:r>
            <a:r>
              <a:rPr lang="en-US" b="1" dirty="0" smtClean="0">
                <a:solidFill>
                  <a:schemeClr val="bg2">
                    <a:lumMod val="50000"/>
                  </a:schemeClr>
                </a:solidFill>
              </a:rPr>
              <a:t>PD2</a:t>
            </a:r>
          </a:p>
          <a:p>
            <a:pPr algn="ctr"/>
            <a:r>
              <a:rPr lang="en-US" dirty="0" smtClean="0">
                <a:solidFill>
                  <a:schemeClr val="bg2">
                    <a:lumMod val="50000"/>
                  </a:schemeClr>
                </a:solidFill>
              </a:rPr>
              <a:t>Of </a:t>
            </a:r>
            <a:r>
              <a:rPr lang="en-US" b="1" dirty="0" smtClean="0">
                <a:solidFill>
                  <a:schemeClr val="bg2">
                    <a:lumMod val="50000"/>
                  </a:schemeClr>
                </a:solidFill>
              </a:rPr>
              <a:t>PORTD</a:t>
            </a:r>
            <a:endParaRPr lang="en-US" b="1" dirty="0">
              <a:solidFill>
                <a:schemeClr val="bg2">
                  <a:lumMod val="50000"/>
                </a:schemeClr>
              </a:solidFill>
            </a:endParaRPr>
          </a:p>
        </p:txBody>
      </p:sp>
      <p:sp>
        <p:nvSpPr>
          <p:cNvPr id="60" name="TextBox 59"/>
          <p:cNvSpPr txBox="1"/>
          <p:nvPr/>
        </p:nvSpPr>
        <p:spPr>
          <a:xfrm>
            <a:off x="3048000" y="1371600"/>
            <a:ext cx="1828800" cy="369332"/>
          </a:xfrm>
          <a:prstGeom prst="rect">
            <a:avLst/>
          </a:prstGeom>
          <a:noFill/>
        </p:spPr>
        <p:txBody>
          <a:bodyPr wrap="square" rtlCol="0">
            <a:spAutoFit/>
          </a:bodyPr>
          <a:lstStyle/>
          <a:p>
            <a:r>
              <a:rPr lang="en-US" b="1" dirty="0" smtClean="0">
                <a:solidFill>
                  <a:srgbClr val="FF0000"/>
                </a:solidFill>
              </a:rPr>
              <a:t>PORTD = 0b0100;</a:t>
            </a:r>
            <a:endParaRPr lang="en-US" b="1" dirty="0">
              <a:solidFill>
                <a:srgbClr val="FF0000"/>
              </a:solidFill>
            </a:endParaRPr>
          </a:p>
        </p:txBody>
      </p:sp>
      <p:sp>
        <p:nvSpPr>
          <p:cNvPr id="61" name="TextBox 60"/>
          <p:cNvSpPr txBox="1"/>
          <p:nvPr/>
        </p:nvSpPr>
        <p:spPr>
          <a:xfrm>
            <a:off x="4648200" y="2133600"/>
            <a:ext cx="228600" cy="369332"/>
          </a:xfrm>
          <a:prstGeom prst="rect">
            <a:avLst/>
          </a:prstGeom>
          <a:noFill/>
        </p:spPr>
        <p:txBody>
          <a:bodyPr wrap="square" rtlCol="0">
            <a:spAutoFit/>
          </a:bodyPr>
          <a:lstStyle/>
          <a:p>
            <a:r>
              <a:rPr lang="en-US" dirty="0" smtClean="0"/>
              <a:t>0</a:t>
            </a:r>
            <a:endParaRPr lang="en-US" dirty="0"/>
          </a:p>
        </p:txBody>
      </p:sp>
      <p:sp>
        <p:nvSpPr>
          <p:cNvPr id="62" name="TextBox 61"/>
          <p:cNvSpPr txBox="1"/>
          <p:nvPr/>
        </p:nvSpPr>
        <p:spPr>
          <a:xfrm>
            <a:off x="4648200" y="2373868"/>
            <a:ext cx="228600" cy="369332"/>
          </a:xfrm>
          <a:prstGeom prst="rect">
            <a:avLst/>
          </a:prstGeom>
          <a:noFill/>
        </p:spPr>
        <p:txBody>
          <a:bodyPr wrap="square" rtlCol="0">
            <a:spAutoFit/>
          </a:bodyPr>
          <a:lstStyle/>
          <a:p>
            <a:r>
              <a:rPr lang="en-US" dirty="0" smtClean="0"/>
              <a:t>0</a:t>
            </a:r>
            <a:endParaRPr lang="en-US" dirty="0"/>
          </a:p>
        </p:txBody>
      </p:sp>
      <p:sp>
        <p:nvSpPr>
          <p:cNvPr id="63" name="TextBox 62"/>
          <p:cNvSpPr txBox="1"/>
          <p:nvPr/>
        </p:nvSpPr>
        <p:spPr>
          <a:xfrm>
            <a:off x="4648200" y="2602468"/>
            <a:ext cx="228600" cy="369332"/>
          </a:xfrm>
          <a:prstGeom prst="rect">
            <a:avLst/>
          </a:prstGeom>
          <a:noFill/>
        </p:spPr>
        <p:txBody>
          <a:bodyPr wrap="square" rtlCol="0">
            <a:spAutoFit/>
          </a:bodyPr>
          <a:lstStyle/>
          <a:p>
            <a:r>
              <a:rPr lang="en-US" dirty="0" smtClean="0"/>
              <a:t>1</a:t>
            </a:r>
            <a:endParaRPr lang="en-US" dirty="0"/>
          </a:p>
        </p:txBody>
      </p:sp>
      <p:sp>
        <p:nvSpPr>
          <p:cNvPr id="64" name="TextBox 63"/>
          <p:cNvSpPr txBox="1"/>
          <p:nvPr/>
        </p:nvSpPr>
        <p:spPr>
          <a:xfrm>
            <a:off x="4648200" y="2831068"/>
            <a:ext cx="228600" cy="369332"/>
          </a:xfrm>
          <a:prstGeom prst="rect">
            <a:avLst/>
          </a:prstGeom>
          <a:noFill/>
        </p:spPr>
        <p:txBody>
          <a:bodyPr wrap="square" rtlCol="0">
            <a:spAutoFit/>
          </a:bodyPr>
          <a:lstStyle/>
          <a:p>
            <a:r>
              <a:rPr lang="en-US" dirty="0" smtClean="0"/>
              <a:t>0</a:t>
            </a:r>
            <a:endParaRPr lang="en-US" dirty="0"/>
          </a:p>
        </p:txBody>
      </p:sp>
      <p:pic>
        <p:nvPicPr>
          <p:cNvPr id="156674" name="Picture 2" descr="Image result for buzzer image ON"/>
          <p:cNvPicPr>
            <a:picLocks noChangeAspect="1" noChangeArrowheads="1"/>
          </p:cNvPicPr>
          <p:nvPr/>
        </p:nvPicPr>
        <p:blipFill>
          <a:blip r:embed="rId5" cstate="print"/>
          <a:srcRect/>
          <a:stretch>
            <a:fillRect/>
          </a:stretch>
        </p:blipFill>
        <p:spPr bwMode="auto">
          <a:xfrm>
            <a:off x="1600200" y="1219200"/>
            <a:ext cx="1200150" cy="1253490"/>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linds(horizontal)">
                                      <p:cBhvr>
                                        <p:cTn id="7" dur="500"/>
                                        <p:tgtEl>
                                          <p:spTgt spid="47"/>
                                        </p:tgtEl>
                                      </p:cBhvr>
                                    </p:animEffect>
                                  </p:childTnLst>
                                </p:cTn>
                              </p:par>
                              <p:par>
                                <p:cTn id="8" presetID="2" presetClass="entr" presetSubtype="4"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additive="base">
                                        <p:cTn id="10" dur="500" fill="hold"/>
                                        <p:tgtEl>
                                          <p:spTgt spid="56"/>
                                        </p:tgtEl>
                                        <p:attrNameLst>
                                          <p:attrName>ppt_x</p:attrName>
                                        </p:attrNameLst>
                                      </p:cBhvr>
                                      <p:tavLst>
                                        <p:tav tm="0">
                                          <p:val>
                                            <p:strVal val="#ppt_x"/>
                                          </p:val>
                                        </p:tav>
                                        <p:tav tm="100000">
                                          <p:val>
                                            <p:strVal val="#ppt_x"/>
                                          </p:val>
                                        </p:tav>
                                      </p:tavLst>
                                    </p:anim>
                                    <p:anim calcmode="lin" valueType="num">
                                      <p:cBhvr additive="base">
                                        <p:cTn id="11" dur="500" fill="hold"/>
                                        <p:tgtEl>
                                          <p:spTgt spid="56"/>
                                        </p:tgtEl>
                                        <p:attrNameLst>
                                          <p:attrName>ppt_y</p:attrName>
                                        </p:attrNameLst>
                                      </p:cBhvr>
                                      <p:tavLst>
                                        <p:tav tm="0">
                                          <p:val>
                                            <p:strVal val="1+#ppt_h/2"/>
                                          </p:val>
                                        </p:tav>
                                        <p:tav tm="100000">
                                          <p:val>
                                            <p:strVal val="#ppt_y"/>
                                          </p:val>
                                        </p:tav>
                                      </p:tavLst>
                                    </p:anim>
                                  </p:childTnLst>
                                </p:cTn>
                              </p:par>
                              <p:par>
                                <p:cTn id="12" presetID="3" presetClass="entr" presetSubtype="10" fill="hold" grpId="0"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blinds(horizontal)">
                                      <p:cBhvr>
                                        <p:cTn id="14" dur="500"/>
                                        <p:tgtEl>
                                          <p:spTgt spid="59"/>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blinds(horizontal)">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blinds(horizontal)">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path" presetSubtype="0" accel="50000" decel="50000" fill="hold" grpId="0" nodeType="clickEffect">
                                  <p:stCondLst>
                                    <p:cond delay="0"/>
                                  </p:stCondLst>
                                  <p:childTnLst>
                                    <p:animMotion origin="layout" path="M -3.33333E-6 0.00208 L -0.25 0.00208 " pathEditMode="relative" rAng="0" ptsTypes="AA">
                                      <p:cBhvr>
                                        <p:cTn id="34" dur="2000" fill="hold"/>
                                        <p:tgtEl>
                                          <p:spTgt spid="50"/>
                                        </p:tgtEl>
                                        <p:attrNameLst>
                                          <p:attrName>ppt_x</p:attrName>
                                          <p:attrName>ppt_y</p:attrName>
                                        </p:attrNameLst>
                                      </p:cBhvr>
                                      <p:rCtr x="-125" y="0"/>
                                    </p:animMotion>
                                  </p:childTnLst>
                                </p:cTn>
                              </p:par>
                              <p:par>
                                <p:cTn id="35" presetID="3" presetClass="entr" presetSubtype="1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blinds(horizontal)">
                                      <p:cBhvr>
                                        <p:cTn id="37" dur="500"/>
                                        <p:tgtEl>
                                          <p:spTgt spid="63"/>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56674"/>
                                        </p:tgtEl>
                                        <p:attrNameLst>
                                          <p:attrName>style.visibility</p:attrName>
                                        </p:attrNameLst>
                                      </p:cBhvr>
                                      <p:to>
                                        <p:strVal val="visible"/>
                                      </p:to>
                                    </p:set>
                                    <p:animEffect transition="in" filter="fade">
                                      <p:cBhvr>
                                        <p:cTn id="41" dur="2000"/>
                                        <p:tgtEl>
                                          <p:spTgt spid="15667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blinds(horizontal)">
                                      <p:cBhvr>
                                        <p:cTn id="4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9" grpId="0"/>
      <p:bldP spid="60" grpId="0"/>
      <p:bldP spid="61" grpId="0"/>
      <p:bldP spid="62" grpId="0"/>
      <p:bldP spid="63" grpId="0"/>
      <p:bldP spid="6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 blinking</a:t>
            </a:r>
            <a:endParaRPr lang="en-US" dirty="0"/>
          </a:p>
        </p:txBody>
      </p:sp>
      <p:sp>
        <p:nvSpPr>
          <p:cNvPr id="4" name="Rounded Rectangle 3"/>
          <p:cNvSpPr/>
          <p:nvPr/>
        </p:nvSpPr>
        <p:spPr>
          <a:xfrm>
            <a:off x="3657600" y="2057400"/>
            <a:ext cx="1752600" cy="3733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ATMEGA-8</a:t>
            </a:r>
            <a:endParaRPr lang="en-US" dirty="0"/>
          </a:p>
        </p:txBody>
      </p:sp>
      <p:cxnSp>
        <p:nvCxnSpPr>
          <p:cNvPr id="6" name="Straight Connector 5"/>
          <p:cNvCxnSpPr/>
          <p:nvPr/>
        </p:nvCxnSpPr>
        <p:spPr>
          <a:xfrm>
            <a:off x="54102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410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4102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4102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4102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4102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4102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102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102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4102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102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102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4102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76600" y="2362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2766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76600" y="2817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76600" y="30464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276600" y="32750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276600" y="35036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6600" y="37322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3960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276600" y="41910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276600" y="44196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276600" y="46482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276600" y="4876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276600" y="5103812"/>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276600" y="5332412"/>
            <a:ext cx="3810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6" name="Left Brace 35"/>
          <p:cNvSpPr/>
          <p:nvPr/>
        </p:nvSpPr>
        <p:spPr>
          <a:xfrm>
            <a:off x="2743200" y="2133600"/>
            <a:ext cx="304800" cy="1143000"/>
          </a:xfrm>
          <a:prstGeom prst="leftBrace">
            <a:avLst/>
          </a:prstGeom>
          <a:noFill/>
          <a:ln w="63500" cap="rnd" cmpd="sng">
            <a:solidFill>
              <a:schemeClr val="accent6">
                <a:lumMod val="75000"/>
              </a:schemeClr>
            </a:solidFill>
            <a:bevel/>
          </a:ln>
          <a:scene3d>
            <a:camera prst="orthographicFront">
              <a:rot lat="0" lon="21299999" rev="0"/>
            </a:camera>
            <a:lightRig rig="freezing" dir="t"/>
          </a:scene3d>
          <a:sp3d prstMaterial="clear">
            <a:bevelT/>
            <a:bevelB w="165100" prst="coolSlant"/>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a:solidFill>
                  <a:schemeClr val="tx1"/>
                </a:solidFill>
              </a:ln>
            </a:endParaRPr>
          </a:p>
        </p:txBody>
      </p:sp>
      <p:sp>
        <p:nvSpPr>
          <p:cNvPr id="38" name="TextBox 37"/>
          <p:cNvSpPr txBox="1"/>
          <p:nvPr/>
        </p:nvSpPr>
        <p:spPr>
          <a:xfrm>
            <a:off x="5410200" y="2057400"/>
            <a:ext cx="762000" cy="369332"/>
          </a:xfrm>
          <a:prstGeom prst="rect">
            <a:avLst/>
          </a:prstGeom>
          <a:noFill/>
        </p:spPr>
        <p:txBody>
          <a:bodyPr wrap="square" rtlCol="0">
            <a:spAutoFit/>
          </a:bodyPr>
          <a:lstStyle/>
          <a:p>
            <a:r>
              <a:rPr lang="en-US" dirty="0" smtClean="0"/>
              <a:t>PB0</a:t>
            </a:r>
            <a:endParaRPr lang="en-US" dirty="0"/>
          </a:p>
        </p:txBody>
      </p:sp>
      <p:sp>
        <p:nvSpPr>
          <p:cNvPr id="39" name="TextBox 38"/>
          <p:cNvSpPr txBox="1"/>
          <p:nvPr/>
        </p:nvSpPr>
        <p:spPr>
          <a:xfrm>
            <a:off x="5410200" y="2286000"/>
            <a:ext cx="762000" cy="369332"/>
          </a:xfrm>
          <a:prstGeom prst="rect">
            <a:avLst/>
          </a:prstGeom>
          <a:noFill/>
        </p:spPr>
        <p:txBody>
          <a:bodyPr wrap="square" rtlCol="0">
            <a:spAutoFit/>
          </a:bodyPr>
          <a:lstStyle/>
          <a:p>
            <a:r>
              <a:rPr lang="en-US" dirty="0" smtClean="0"/>
              <a:t>PB1</a:t>
            </a:r>
            <a:endParaRPr lang="en-US" dirty="0"/>
          </a:p>
        </p:txBody>
      </p:sp>
      <p:sp>
        <p:nvSpPr>
          <p:cNvPr id="40" name="TextBox 39"/>
          <p:cNvSpPr txBox="1"/>
          <p:nvPr/>
        </p:nvSpPr>
        <p:spPr>
          <a:xfrm>
            <a:off x="5410200" y="2514600"/>
            <a:ext cx="762000" cy="369332"/>
          </a:xfrm>
          <a:prstGeom prst="rect">
            <a:avLst/>
          </a:prstGeom>
          <a:noFill/>
        </p:spPr>
        <p:txBody>
          <a:bodyPr wrap="square" rtlCol="0">
            <a:spAutoFit/>
          </a:bodyPr>
          <a:lstStyle/>
          <a:p>
            <a:r>
              <a:rPr lang="en-US" dirty="0" smtClean="0"/>
              <a:t>PB2</a:t>
            </a:r>
            <a:endParaRPr lang="en-US" dirty="0"/>
          </a:p>
        </p:txBody>
      </p:sp>
      <p:sp>
        <p:nvSpPr>
          <p:cNvPr id="41" name="TextBox 40"/>
          <p:cNvSpPr txBox="1"/>
          <p:nvPr/>
        </p:nvSpPr>
        <p:spPr>
          <a:xfrm>
            <a:off x="5410200" y="2754868"/>
            <a:ext cx="762000" cy="369332"/>
          </a:xfrm>
          <a:prstGeom prst="rect">
            <a:avLst/>
          </a:prstGeom>
          <a:noFill/>
        </p:spPr>
        <p:txBody>
          <a:bodyPr wrap="square" rtlCol="0">
            <a:spAutoFit/>
          </a:bodyPr>
          <a:lstStyle/>
          <a:p>
            <a:r>
              <a:rPr lang="en-US" dirty="0" smtClean="0"/>
              <a:t>PB3</a:t>
            </a:r>
            <a:endParaRPr lang="en-US" dirty="0"/>
          </a:p>
        </p:txBody>
      </p:sp>
      <p:sp>
        <p:nvSpPr>
          <p:cNvPr id="42" name="TextBox 41"/>
          <p:cNvSpPr txBox="1"/>
          <p:nvPr/>
        </p:nvSpPr>
        <p:spPr>
          <a:xfrm>
            <a:off x="1600200" y="2514600"/>
            <a:ext cx="1066800" cy="369332"/>
          </a:xfrm>
          <a:prstGeom prst="rect">
            <a:avLst/>
          </a:prstGeom>
          <a:noFill/>
        </p:spPr>
        <p:txBody>
          <a:bodyPr wrap="square" rtlCol="0">
            <a:spAutoFit/>
          </a:bodyPr>
          <a:lstStyle/>
          <a:p>
            <a:r>
              <a:rPr lang="en-US" dirty="0" smtClean="0"/>
              <a:t>PORTD</a:t>
            </a:r>
            <a:endParaRPr lang="en-US" dirty="0"/>
          </a:p>
        </p:txBody>
      </p:sp>
      <p:sp>
        <p:nvSpPr>
          <p:cNvPr id="43" name="TextBox 42"/>
          <p:cNvSpPr txBox="1"/>
          <p:nvPr/>
        </p:nvSpPr>
        <p:spPr>
          <a:xfrm>
            <a:off x="3124200" y="2069068"/>
            <a:ext cx="762000" cy="369332"/>
          </a:xfrm>
          <a:prstGeom prst="rect">
            <a:avLst/>
          </a:prstGeom>
          <a:noFill/>
        </p:spPr>
        <p:txBody>
          <a:bodyPr wrap="square" rtlCol="0">
            <a:spAutoFit/>
          </a:bodyPr>
          <a:lstStyle/>
          <a:p>
            <a:r>
              <a:rPr lang="en-US" dirty="0" smtClean="0"/>
              <a:t>PD0</a:t>
            </a:r>
            <a:endParaRPr lang="en-US" dirty="0"/>
          </a:p>
        </p:txBody>
      </p:sp>
      <p:sp>
        <p:nvSpPr>
          <p:cNvPr id="44" name="TextBox 43"/>
          <p:cNvSpPr txBox="1"/>
          <p:nvPr/>
        </p:nvSpPr>
        <p:spPr>
          <a:xfrm>
            <a:off x="3124200" y="2286000"/>
            <a:ext cx="762000" cy="369332"/>
          </a:xfrm>
          <a:prstGeom prst="rect">
            <a:avLst/>
          </a:prstGeom>
          <a:noFill/>
        </p:spPr>
        <p:txBody>
          <a:bodyPr wrap="square" rtlCol="0">
            <a:spAutoFit/>
          </a:bodyPr>
          <a:lstStyle/>
          <a:p>
            <a:r>
              <a:rPr lang="en-US" dirty="0" smtClean="0"/>
              <a:t>PD1</a:t>
            </a:r>
            <a:endParaRPr lang="en-US" dirty="0"/>
          </a:p>
        </p:txBody>
      </p:sp>
      <p:sp>
        <p:nvSpPr>
          <p:cNvPr id="45" name="TextBox 44"/>
          <p:cNvSpPr txBox="1"/>
          <p:nvPr/>
        </p:nvSpPr>
        <p:spPr>
          <a:xfrm>
            <a:off x="3124200" y="2526268"/>
            <a:ext cx="762000" cy="369332"/>
          </a:xfrm>
          <a:prstGeom prst="rect">
            <a:avLst/>
          </a:prstGeom>
          <a:noFill/>
        </p:spPr>
        <p:txBody>
          <a:bodyPr wrap="square" rtlCol="0">
            <a:spAutoFit/>
          </a:bodyPr>
          <a:lstStyle/>
          <a:p>
            <a:r>
              <a:rPr lang="en-US" dirty="0" smtClean="0"/>
              <a:t>PD2</a:t>
            </a:r>
            <a:endParaRPr lang="en-US" dirty="0"/>
          </a:p>
        </p:txBody>
      </p:sp>
      <p:sp>
        <p:nvSpPr>
          <p:cNvPr id="46" name="TextBox 45"/>
          <p:cNvSpPr txBox="1"/>
          <p:nvPr/>
        </p:nvSpPr>
        <p:spPr>
          <a:xfrm>
            <a:off x="3124200" y="2743200"/>
            <a:ext cx="762000" cy="369332"/>
          </a:xfrm>
          <a:prstGeom prst="rect">
            <a:avLst/>
          </a:prstGeom>
          <a:noFill/>
        </p:spPr>
        <p:txBody>
          <a:bodyPr wrap="square" rtlCol="0">
            <a:spAutoFit/>
          </a:bodyPr>
          <a:lstStyle/>
          <a:p>
            <a:r>
              <a:rPr lang="en-US" dirty="0" smtClean="0"/>
              <a:t>PD3</a:t>
            </a:r>
            <a:endParaRPr lang="en-US" dirty="0"/>
          </a:p>
        </p:txBody>
      </p:sp>
      <p:pic>
        <p:nvPicPr>
          <p:cNvPr id="1032" name="Picture 8" descr="C:\Users\traner\Desktop\led-lamp-red-off.png"/>
          <p:cNvPicPr>
            <a:picLocks noChangeAspect="1" noChangeArrowheads="1"/>
          </p:cNvPicPr>
          <p:nvPr/>
        </p:nvPicPr>
        <p:blipFill>
          <a:blip r:embed="rId2" cstate="print"/>
          <a:srcRect/>
          <a:stretch>
            <a:fillRect/>
          </a:stretch>
        </p:blipFill>
        <p:spPr bwMode="auto">
          <a:xfrm rot="5580426">
            <a:off x="5791200" y="2057400"/>
            <a:ext cx="660340" cy="495254"/>
          </a:xfrm>
          <a:prstGeom prst="rect">
            <a:avLst/>
          </a:prstGeom>
          <a:noFill/>
        </p:spPr>
      </p:pic>
      <p:pic>
        <p:nvPicPr>
          <p:cNvPr id="47" name="Picture 8" descr="C:\Users\traner\Desktop\led-lamp-red-off.png"/>
          <p:cNvPicPr>
            <a:picLocks noChangeAspect="1" noChangeArrowheads="1"/>
          </p:cNvPicPr>
          <p:nvPr/>
        </p:nvPicPr>
        <p:blipFill>
          <a:blip r:embed="rId2" cstate="print"/>
          <a:srcRect/>
          <a:stretch>
            <a:fillRect/>
          </a:stretch>
        </p:blipFill>
        <p:spPr bwMode="auto">
          <a:xfrm rot="5580426">
            <a:off x="5806023" y="2305267"/>
            <a:ext cx="660340" cy="495254"/>
          </a:xfrm>
          <a:prstGeom prst="rect">
            <a:avLst/>
          </a:prstGeom>
          <a:noFill/>
        </p:spPr>
      </p:pic>
      <p:pic>
        <p:nvPicPr>
          <p:cNvPr id="48" name="Picture 8" descr="C:\Users\traner\Desktop\led-lamp-red-off.png"/>
          <p:cNvPicPr>
            <a:picLocks noChangeAspect="1" noChangeArrowheads="1"/>
          </p:cNvPicPr>
          <p:nvPr/>
        </p:nvPicPr>
        <p:blipFill>
          <a:blip r:embed="rId2" cstate="print"/>
          <a:srcRect/>
          <a:stretch>
            <a:fillRect/>
          </a:stretch>
        </p:blipFill>
        <p:spPr bwMode="auto">
          <a:xfrm rot="5580426">
            <a:off x="5801837" y="2533867"/>
            <a:ext cx="660340" cy="495254"/>
          </a:xfrm>
          <a:prstGeom prst="rect">
            <a:avLst/>
          </a:prstGeom>
          <a:noFill/>
        </p:spPr>
      </p:pic>
      <p:pic>
        <p:nvPicPr>
          <p:cNvPr id="49" name="Picture 8" descr="C:\Users\traner\Desktop\led-lamp-red-off.png"/>
          <p:cNvPicPr>
            <a:picLocks noChangeAspect="1" noChangeArrowheads="1"/>
          </p:cNvPicPr>
          <p:nvPr/>
        </p:nvPicPr>
        <p:blipFill>
          <a:blip r:embed="rId2" cstate="print"/>
          <a:srcRect/>
          <a:stretch>
            <a:fillRect/>
          </a:stretch>
        </p:blipFill>
        <p:spPr bwMode="auto">
          <a:xfrm rot="5580426">
            <a:off x="5801837" y="2762467"/>
            <a:ext cx="660340" cy="495254"/>
          </a:xfrm>
          <a:prstGeom prst="rect">
            <a:avLst/>
          </a:prstGeom>
          <a:noFill/>
        </p:spPr>
      </p:pic>
      <p:pic>
        <p:nvPicPr>
          <p:cNvPr id="93186" name="Picture 2" descr="Related image"/>
          <p:cNvPicPr>
            <a:picLocks noChangeAspect="1" noChangeArrowheads="1"/>
          </p:cNvPicPr>
          <p:nvPr/>
        </p:nvPicPr>
        <p:blipFill>
          <a:blip r:embed="rId3" cstate="print"/>
          <a:srcRect/>
          <a:stretch>
            <a:fillRect/>
          </a:stretch>
        </p:blipFill>
        <p:spPr bwMode="auto">
          <a:xfrm>
            <a:off x="914400" y="2819400"/>
            <a:ext cx="1295400" cy="1295400"/>
          </a:xfrm>
          <a:prstGeom prst="rect">
            <a:avLst/>
          </a:prstGeom>
          <a:ln>
            <a:noFill/>
          </a:ln>
          <a:effectLst>
            <a:softEdge rad="112500"/>
          </a:effectLst>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 y="609600"/>
            <a:ext cx="8229600" cy="1143000"/>
          </a:xfrm>
        </p:spPr>
        <p:txBody>
          <a:bodyPr>
            <a:normAutofit/>
          </a:bodyPr>
          <a:lstStyle/>
          <a:p>
            <a:r>
              <a:rPr lang="en-US" sz="4000" dirty="0" smtClean="0">
                <a:latin typeface="Arial Rounded MT Bold" pitchFamily="34" charset="0"/>
              </a:rPr>
              <a:t>For Example:</a:t>
            </a:r>
            <a:endParaRPr lang="en-US" sz="4000" dirty="0">
              <a:latin typeface="Arial Rounded MT Bold" pitchFamily="34" charset="0"/>
            </a:endParaRPr>
          </a:p>
        </p:txBody>
      </p:sp>
      <p:sp>
        <p:nvSpPr>
          <p:cNvPr id="3" name="Content Placeholder 2"/>
          <p:cNvSpPr>
            <a:spLocks noGrp="1"/>
          </p:cNvSpPr>
          <p:nvPr>
            <p:ph idx="1"/>
          </p:nvPr>
        </p:nvSpPr>
        <p:spPr>
          <a:xfrm>
            <a:off x="457200" y="1600200"/>
            <a:ext cx="8229600" cy="4525963"/>
          </a:xfrm>
        </p:spPr>
        <p:txBody>
          <a:bodyPr>
            <a:normAutofit/>
          </a:bodyPr>
          <a:lstStyle/>
          <a:p>
            <a:r>
              <a:rPr lang="en-US" sz="2000" dirty="0" smtClean="0"/>
              <a:t>If we want to make a complete port as output port, then we write :</a:t>
            </a:r>
          </a:p>
          <a:p>
            <a:pPr algn="ctr">
              <a:buNone/>
            </a:pPr>
            <a:r>
              <a:rPr lang="en-US" sz="2000" dirty="0" smtClean="0"/>
              <a:t>DDRX=0b11111111</a:t>
            </a:r>
          </a:p>
          <a:p>
            <a:pPr algn="ctr">
              <a:buNone/>
            </a:pPr>
            <a:endParaRPr lang="en-US" sz="2000" dirty="0" smtClean="0"/>
          </a:p>
          <a:p>
            <a:endParaRPr lang="en-US" sz="2000" dirty="0" smtClean="0"/>
          </a:p>
          <a:p>
            <a:r>
              <a:rPr lang="en-US" sz="2000" dirty="0" smtClean="0"/>
              <a:t>If we want to make a complete port as input port, then we write :</a:t>
            </a:r>
          </a:p>
          <a:p>
            <a:pPr algn="ctr">
              <a:buNone/>
            </a:pPr>
            <a:r>
              <a:rPr lang="en-US" sz="2000" dirty="0" smtClean="0"/>
              <a:t>DDRX=0b00000000</a:t>
            </a:r>
          </a:p>
          <a:p>
            <a:pPr algn="ctr">
              <a:buNone/>
            </a:pPr>
            <a:endParaRPr lang="en-US" sz="2000" dirty="0" smtClean="0"/>
          </a:p>
          <a:p>
            <a:endParaRPr lang="en-US" sz="2000" dirty="0" smtClean="0"/>
          </a:p>
          <a:p>
            <a:r>
              <a:rPr lang="en-US" sz="2000" dirty="0" smtClean="0"/>
              <a:t>If we want to make 7</a:t>
            </a:r>
            <a:r>
              <a:rPr lang="en-US" sz="2000" baseline="30000" dirty="0" smtClean="0"/>
              <a:t>th,</a:t>
            </a:r>
            <a:r>
              <a:rPr lang="en-US" sz="2000" dirty="0" smtClean="0"/>
              <a:t> 4</a:t>
            </a:r>
            <a:r>
              <a:rPr lang="en-US" sz="2000" baseline="30000" dirty="0" smtClean="0"/>
              <a:t>th</a:t>
            </a:r>
            <a:r>
              <a:rPr lang="en-US" sz="2000" dirty="0" smtClean="0"/>
              <a:t> and 3</a:t>
            </a:r>
            <a:r>
              <a:rPr lang="en-US" sz="2000" baseline="30000" dirty="0" smtClean="0"/>
              <a:t>rd</a:t>
            </a:r>
            <a:r>
              <a:rPr lang="en-US" sz="2000" dirty="0" smtClean="0"/>
              <a:t> pin as output and rest of the pins as input, then we write:</a:t>
            </a:r>
          </a:p>
          <a:p>
            <a:endParaRPr lang="en-US" sz="2000" dirty="0" smtClean="0"/>
          </a:p>
          <a:p>
            <a:pPr algn="ctr">
              <a:buNone/>
            </a:pPr>
            <a:r>
              <a:rPr lang="en-US" sz="2000" dirty="0" smtClean="0"/>
              <a:t>DDRX=0b10011000 ;</a:t>
            </a:r>
            <a:endParaRPr lang="en-US" sz="2000" dirty="0"/>
          </a:p>
        </p:txBody>
      </p:sp>
      <p:graphicFrame>
        <p:nvGraphicFramePr>
          <p:cNvPr id="4" name="Table 3"/>
          <p:cNvGraphicFramePr>
            <a:graphicFrameLocks noGrp="1"/>
          </p:cNvGraphicFramePr>
          <p:nvPr/>
        </p:nvGraphicFramePr>
        <p:xfrm>
          <a:off x="1905000" y="40386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graphicFrame>
        <p:nvGraphicFramePr>
          <p:cNvPr id="5" name="Table 4"/>
          <p:cNvGraphicFramePr>
            <a:graphicFrameLocks noGrp="1"/>
          </p:cNvGraphicFramePr>
          <p:nvPr/>
        </p:nvGraphicFramePr>
        <p:xfrm>
          <a:off x="1905000" y="24384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bl>
          </a:graphicData>
        </a:graphic>
      </p:graphicFrame>
    </p:spTree>
    <p:extLst>
      <p:ext uri="{BB962C8B-B14F-4D97-AF65-F5344CB8AC3E}">
        <p14:creationId xmlns="" xmlns:p14="http://schemas.microsoft.com/office/powerpoint/2010/main" val="349975993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3" action="ppaction://hlinkfile"/>
              </a:rPr>
              <a:t>Internet of Things</a:t>
            </a:r>
            <a:endParaRPr lang="en-US" dirty="0"/>
          </a:p>
        </p:txBody>
      </p:sp>
      <p:pic>
        <p:nvPicPr>
          <p:cNvPr id="4" name="Intel IoT -- What Does The Internet of Things Mean.mp4">
            <a:hlinkClick r:id="" action="ppaction://media"/>
          </p:cNvPr>
          <p:cNvPicPr>
            <a:picLocks noGrp="1" noRot="1" noChangeAspect="1"/>
          </p:cNvPicPr>
          <p:nvPr>
            <p:ph idx="1"/>
            <a:videoFile r:link="rId1"/>
          </p:nvPr>
        </p:nvPicPr>
        <p:blipFill>
          <a:blip r:embed="rId4" cstate="print"/>
          <a:stretch>
            <a:fillRect/>
          </a:stretch>
        </p:blipFill>
        <p:spPr>
          <a:xfrm>
            <a:off x="1524000" y="1600200"/>
            <a:ext cx="6096000" cy="4572000"/>
          </a:xfrm>
          <a:prstGeom prst="rect">
            <a:avLst/>
          </a:prstGeom>
        </p:spPr>
      </p:pic>
      <p:pic>
        <p:nvPicPr>
          <p:cNvPr id="3074" name="Picture 2" descr="C:\Users\prawin\Desktop\images.jpg"/>
          <p:cNvPicPr>
            <a:picLocks noChangeAspect="1" noChangeArrowheads="1"/>
          </p:cNvPicPr>
          <p:nvPr/>
        </p:nvPicPr>
        <p:blipFill>
          <a:blip r:embed="rId5"/>
          <a:srcRect/>
          <a:stretch>
            <a:fillRect/>
          </a:stretch>
        </p:blipFill>
        <p:spPr bwMode="auto">
          <a:xfrm>
            <a:off x="1371600" y="1143000"/>
            <a:ext cx="6477000" cy="5301738"/>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 y="609600"/>
            <a:ext cx="8229600" cy="1143000"/>
          </a:xfrm>
        </p:spPr>
        <p:txBody>
          <a:bodyPr>
            <a:normAutofit/>
          </a:bodyPr>
          <a:lstStyle/>
          <a:p>
            <a:r>
              <a:rPr lang="en-US" sz="4000" dirty="0" smtClean="0">
                <a:latin typeface="Arial Rounded MT Bold" pitchFamily="34" charset="0"/>
              </a:rPr>
              <a:t>For Example:</a:t>
            </a:r>
            <a:endParaRPr lang="en-US" sz="4000" dirty="0">
              <a:latin typeface="Arial Rounded MT Bold" pitchFamily="34" charset="0"/>
            </a:endParaRPr>
          </a:p>
        </p:txBody>
      </p:sp>
      <p:sp>
        <p:nvSpPr>
          <p:cNvPr id="3" name="Content Placeholder 2"/>
          <p:cNvSpPr>
            <a:spLocks noGrp="1"/>
          </p:cNvSpPr>
          <p:nvPr>
            <p:ph idx="1"/>
          </p:nvPr>
        </p:nvSpPr>
        <p:spPr>
          <a:xfrm>
            <a:off x="457200" y="1600200"/>
            <a:ext cx="8229600" cy="4525963"/>
          </a:xfrm>
        </p:spPr>
        <p:txBody>
          <a:bodyPr>
            <a:normAutofit/>
          </a:bodyPr>
          <a:lstStyle/>
          <a:p>
            <a:r>
              <a:rPr lang="en-US" sz="2000" dirty="0" smtClean="0"/>
              <a:t>If we want to make a complete port as output port, then we write :</a:t>
            </a:r>
          </a:p>
          <a:p>
            <a:pPr algn="ctr">
              <a:buNone/>
            </a:pPr>
            <a:r>
              <a:rPr lang="en-US" sz="2000" dirty="0" smtClean="0"/>
              <a:t>DDRX=0b11111111</a:t>
            </a:r>
          </a:p>
          <a:p>
            <a:pPr algn="ctr">
              <a:buNone/>
            </a:pPr>
            <a:endParaRPr lang="en-US" sz="2000" dirty="0" smtClean="0"/>
          </a:p>
          <a:p>
            <a:endParaRPr lang="en-US" sz="2000" dirty="0" smtClean="0"/>
          </a:p>
          <a:p>
            <a:r>
              <a:rPr lang="en-US" sz="2000" dirty="0" smtClean="0"/>
              <a:t>If we want to make a complete port as input port, then we write :</a:t>
            </a:r>
          </a:p>
          <a:p>
            <a:pPr algn="ctr">
              <a:buNone/>
            </a:pPr>
            <a:r>
              <a:rPr lang="en-US" sz="2000" dirty="0" smtClean="0"/>
              <a:t>DDRX=0b00000000</a:t>
            </a:r>
          </a:p>
          <a:p>
            <a:pPr algn="ctr">
              <a:buNone/>
            </a:pPr>
            <a:endParaRPr lang="en-US" sz="2000" dirty="0" smtClean="0"/>
          </a:p>
          <a:p>
            <a:endParaRPr lang="en-US" sz="2000" dirty="0" smtClean="0"/>
          </a:p>
          <a:p>
            <a:r>
              <a:rPr lang="en-US" sz="2000" dirty="0" smtClean="0"/>
              <a:t>If we want to make 7</a:t>
            </a:r>
            <a:r>
              <a:rPr lang="en-US" sz="2000" baseline="30000" dirty="0" smtClean="0"/>
              <a:t>th,</a:t>
            </a:r>
            <a:r>
              <a:rPr lang="en-US" sz="2000" dirty="0" smtClean="0"/>
              <a:t> 4</a:t>
            </a:r>
            <a:r>
              <a:rPr lang="en-US" sz="2000" baseline="30000" dirty="0" smtClean="0"/>
              <a:t>th</a:t>
            </a:r>
            <a:r>
              <a:rPr lang="en-US" sz="2000" dirty="0" smtClean="0"/>
              <a:t> and 3</a:t>
            </a:r>
            <a:r>
              <a:rPr lang="en-US" sz="2000" baseline="30000" dirty="0" smtClean="0"/>
              <a:t>rd</a:t>
            </a:r>
            <a:r>
              <a:rPr lang="en-US" sz="2000" dirty="0" smtClean="0"/>
              <a:t> pin as output and rest of the pins as input, then we write:</a:t>
            </a:r>
          </a:p>
          <a:p>
            <a:endParaRPr lang="en-US" sz="2000" dirty="0" smtClean="0"/>
          </a:p>
          <a:p>
            <a:pPr algn="ctr">
              <a:buNone/>
            </a:pPr>
            <a:r>
              <a:rPr lang="en-US" sz="2000" dirty="0" smtClean="0"/>
              <a:t>DDRX=0b10011000 ;</a:t>
            </a:r>
            <a:endParaRPr lang="en-US" sz="2000" dirty="0"/>
          </a:p>
        </p:txBody>
      </p:sp>
      <p:graphicFrame>
        <p:nvGraphicFramePr>
          <p:cNvPr id="4" name="Table 3"/>
          <p:cNvGraphicFramePr>
            <a:graphicFrameLocks noGrp="1"/>
          </p:cNvGraphicFramePr>
          <p:nvPr/>
        </p:nvGraphicFramePr>
        <p:xfrm>
          <a:off x="1905000" y="40386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graphicFrame>
        <p:nvGraphicFramePr>
          <p:cNvPr id="5" name="Table 4"/>
          <p:cNvGraphicFramePr>
            <a:graphicFrameLocks noGrp="1"/>
          </p:cNvGraphicFramePr>
          <p:nvPr/>
        </p:nvGraphicFramePr>
        <p:xfrm>
          <a:off x="1905000" y="24384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bl>
          </a:graphicData>
        </a:graphic>
      </p:graphicFrame>
    </p:spTree>
    <p:extLst>
      <p:ext uri="{BB962C8B-B14F-4D97-AF65-F5344CB8AC3E}">
        <p14:creationId xmlns="" xmlns:p14="http://schemas.microsoft.com/office/powerpoint/2010/main" val="349975993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6" y="609600"/>
            <a:ext cx="8229600" cy="1143000"/>
          </a:xfrm>
        </p:spPr>
        <p:txBody>
          <a:bodyPr>
            <a:normAutofit/>
          </a:bodyPr>
          <a:lstStyle/>
          <a:p>
            <a:r>
              <a:rPr lang="en-US" sz="4000" dirty="0" smtClean="0">
                <a:latin typeface="Arial Rounded MT Bold" pitchFamily="34" charset="0"/>
              </a:rPr>
              <a:t>For Example:</a:t>
            </a:r>
            <a:endParaRPr lang="en-US" sz="4000" dirty="0">
              <a:latin typeface="Arial Rounded MT Bold" pitchFamily="34" charset="0"/>
            </a:endParaRPr>
          </a:p>
        </p:txBody>
      </p:sp>
      <p:sp>
        <p:nvSpPr>
          <p:cNvPr id="3" name="Content Placeholder 2"/>
          <p:cNvSpPr>
            <a:spLocks noGrp="1"/>
          </p:cNvSpPr>
          <p:nvPr>
            <p:ph idx="1"/>
          </p:nvPr>
        </p:nvSpPr>
        <p:spPr>
          <a:xfrm>
            <a:off x="457200" y="1600200"/>
            <a:ext cx="8229600" cy="4525963"/>
          </a:xfrm>
        </p:spPr>
        <p:txBody>
          <a:bodyPr>
            <a:normAutofit/>
          </a:bodyPr>
          <a:lstStyle/>
          <a:p>
            <a:r>
              <a:rPr lang="en-US" sz="2000" dirty="0" smtClean="0"/>
              <a:t>If we want to make a complete port as output port, then we write :</a:t>
            </a:r>
          </a:p>
          <a:p>
            <a:pPr algn="ctr">
              <a:buNone/>
            </a:pPr>
            <a:r>
              <a:rPr lang="en-US" sz="2000" dirty="0" smtClean="0"/>
              <a:t>DDRX=0b11111111</a:t>
            </a:r>
          </a:p>
          <a:p>
            <a:pPr algn="ctr">
              <a:buNone/>
            </a:pPr>
            <a:endParaRPr lang="en-US" sz="2000" dirty="0" smtClean="0"/>
          </a:p>
          <a:p>
            <a:endParaRPr lang="en-US" sz="2000" dirty="0" smtClean="0"/>
          </a:p>
          <a:p>
            <a:r>
              <a:rPr lang="en-US" sz="2000" dirty="0" smtClean="0"/>
              <a:t>If we want to make a complete port as input port, then we write :</a:t>
            </a:r>
          </a:p>
          <a:p>
            <a:pPr algn="ctr">
              <a:buNone/>
            </a:pPr>
            <a:r>
              <a:rPr lang="en-US" sz="2000" dirty="0" smtClean="0"/>
              <a:t>DDRX=0b00000000</a:t>
            </a:r>
          </a:p>
          <a:p>
            <a:pPr algn="ctr">
              <a:buNone/>
            </a:pPr>
            <a:endParaRPr lang="en-US" sz="2000" dirty="0" smtClean="0"/>
          </a:p>
          <a:p>
            <a:endParaRPr lang="en-US" sz="2000" dirty="0" smtClean="0"/>
          </a:p>
          <a:p>
            <a:r>
              <a:rPr lang="en-US" sz="2000" dirty="0" smtClean="0"/>
              <a:t>If we want to make 7</a:t>
            </a:r>
            <a:r>
              <a:rPr lang="en-US" sz="2000" baseline="30000" dirty="0" smtClean="0"/>
              <a:t>th,</a:t>
            </a:r>
            <a:r>
              <a:rPr lang="en-US" sz="2000" dirty="0" smtClean="0"/>
              <a:t> 4</a:t>
            </a:r>
            <a:r>
              <a:rPr lang="en-US" sz="2000" baseline="30000" dirty="0" smtClean="0"/>
              <a:t>th</a:t>
            </a:r>
            <a:r>
              <a:rPr lang="en-US" sz="2000" dirty="0" smtClean="0"/>
              <a:t> and 3</a:t>
            </a:r>
            <a:r>
              <a:rPr lang="en-US" sz="2000" baseline="30000" dirty="0" smtClean="0"/>
              <a:t>rd</a:t>
            </a:r>
            <a:r>
              <a:rPr lang="en-US" sz="2000" dirty="0" smtClean="0"/>
              <a:t> pin as output and rest of the pins as input, then we write:</a:t>
            </a:r>
          </a:p>
          <a:p>
            <a:endParaRPr lang="en-US" sz="2000" dirty="0" smtClean="0"/>
          </a:p>
          <a:p>
            <a:pPr algn="ctr">
              <a:buNone/>
            </a:pPr>
            <a:r>
              <a:rPr lang="en-US" sz="2000" dirty="0" smtClean="0"/>
              <a:t>DDRX=0b10011000 ;</a:t>
            </a:r>
            <a:endParaRPr lang="en-US" sz="2000" dirty="0"/>
          </a:p>
        </p:txBody>
      </p:sp>
      <p:graphicFrame>
        <p:nvGraphicFramePr>
          <p:cNvPr id="4" name="Table 3"/>
          <p:cNvGraphicFramePr>
            <a:graphicFrameLocks noGrp="1"/>
          </p:cNvGraphicFramePr>
          <p:nvPr/>
        </p:nvGraphicFramePr>
        <p:xfrm>
          <a:off x="1905000" y="40386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bl>
          </a:graphicData>
        </a:graphic>
      </p:graphicFrame>
      <p:graphicFrame>
        <p:nvGraphicFramePr>
          <p:cNvPr id="5" name="Table 4"/>
          <p:cNvGraphicFramePr>
            <a:graphicFrameLocks noGrp="1"/>
          </p:cNvGraphicFramePr>
          <p:nvPr/>
        </p:nvGraphicFramePr>
        <p:xfrm>
          <a:off x="1905000" y="24384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r>
            </a:tbl>
          </a:graphicData>
        </a:graphic>
      </p:graphicFrame>
    </p:spTree>
    <p:extLst>
      <p:ext uri="{BB962C8B-B14F-4D97-AF65-F5344CB8AC3E}">
        <p14:creationId xmlns="" xmlns:p14="http://schemas.microsoft.com/office/powerpoint/2010/main" val="349975993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Arial Rounded MT Bold" pitchFamily="34" charset="0"/>
              </a:rPr>
              <a:t>PORTX…</a:t>
            </a:r>
            <a:endParaRPr lang="en-US" sz="4000" dirty="0">
              <a:latin typeface="Arial Rounded MT Bold" pitchFamily="34" charset="0"/>
            </a:endParaRPr>
          </a:p>
        </p:txBody>
      </p:sp>
      <p:sp>
        <p:nvSpPr>
          <p:cNvPr id="3" name="Content Placeholder 2"/>
          <p:cNvSpPr>
            <a:spLocks noGrp="1"/>
          </p:cNvSpPr>
          <p:nvPr>
            <p:ph idx="1"/>
          </p:nvPr>
        </p:nvSpPr>
        <p:spPr/>
        <p:txBody>
          <a:bodyPr>
            <a:normAutofit/>
          </a:bodyPr>
          <a:lstStyle/>
          <a:p>
            <a:r>
              <a:rPr lang="en-US" sz="2000" dirty="0" smtClean="0"/>
              <a:t>Till now we have just decided that whether our port is output or input.</a:t>
            </a:r>
          </a:p>
          <a:p>
            <a:r>
              <a:rPr lang="en-US" sz="2000" dirty="0" smtClean="0"/>
              <a:t>Lets say we made our PORTB as output by writing DDRB=0b11111111.</a:t>
            </a:r>
          </a:p>
          <a:p>
            <a:r>
              <a:rPr lang="en-US" sz="2000" dirty="0" smtClean="0"/>
              <a:t>Now what voltage levels the port should output, depends upon the PORTX register.</a:t>
            </a:r>
          </a:p>
          <a:p>
            <a:r>
              <a:rPr lang="en-US" sz="2000" dirty="0" smtClean="0"/>
              <a:t>PORTX register is also of 8 bit size.</a:t>
            </a:r>
            <a:endParaRPr lang="en-US" sz="2000" dirty="0"/>
          </a:p>
        </p:txBody>
      </p:sp>
      <p:graphicFrame>
        <p:nvGraphicFramePr>
          <p:cNvPr id="4" name="Table 3"/>
          <p:cNvGraphicFramePr>
            <a:graphicFrameLocks noGrp="1"/>
          </p:cNvGraphicFramePr>
          <p:nvPr/>
        </p:nvGraphicFramePr>
        <p:xfrm>
          <a:off x="2209800" y="3657600"/>
          <a:ext cx="6096000" cy="37084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5" name="TextBox 4"/>
          <p:cNvSpPr txBox="1"/>
          <p:nvPr/>
        </p:nvSpPr>
        <p:spPr>
          <a:xfrm>
            <a:off x="914400" y="3657600"/>
            <a:ext cx="960263" cy="369332"/>
          </a:xfrm>
          <a:prstGeom prst="rect">
            <a:avLst/>
          </a:prstGeom>
          <a:noFill/>
        </p:spPr>
        <p:txBody>
          <a:bodyPr wrap="none" rtlCol="0">
            <a:spAutoFit/>
          </a:bodyPr>
          <a:lstStyle/>
          <a:p>
            <a:r>
              <a:rPr lang="en-US" b="1" dirty="0" smtClean="0">
                <a:latin typeface="Arial Rounded MT Bold" pitchFamily="34" charset="0"/>
              </a:rPr>
              <a:t>PORTX</a:t>
            </a:r>
            <a:endParaRPr lang="en-US" b="1" dirty="0">
              <a:latin typeface="Arial Rounded MT Bold" pitchFamily="34" charset="0"/>
            </a:endParaRPr>
          </a:p>
        </p:txBody>
      </p:sp>
      <p:sp>
        <p:nvSpPr>
          <p:cNvPr id="7" name="TextBox 6"/>
          <p:cNvSpPr txBox="1"/>
          <p:nvPr/>
        </p:nvSpPr>
        <p:spPr>
          <a:xfrm>
            <a:off x="457200" y="4648200"/>
            <a:ext cx="8162684" cy="1477328"/>
          </a:xfrm>
          <a:prstGeom prst="rect">
            <a:avLst/>
          </a:prstGeom>
          <a:noFill/>
        </p:spPr>
        <p:txBody>
          <a:bodyPr wrap="none" rtlCol="0">
            <a:spAutoFit/>
          </a:bodyPr>
          <a:lstStyle/>
          <a:p>
            <a:pPr algn="ctr"/>
            <a:r>
              <a:rPr lang="en-US" dirty="0" smtClean="0"/>
              <a:t>If we want, 7</a:t>
            </a:r>
            <a:r>
              <a:rPr lang="en-US" baseline="30000" dirty="0" smtClean="0"/>
              <a:t>th</a:t>
            </a:r>
            <a:r>
              <a:rPr lang="en-US" dirty="0" smtClean="0"/>
              <a:t> and 4</a:t>
            </a:r>
            <a:r>
              <a:rPr lang="en-US" baseline="30000" dirty="0" smtClean="0"/>
              <a:t>th</a:t>
            </a:r>
            <a:r>
              <a:rPr lang="en-US" dirty="0" smtClean="0"/>
              <a:t> pin of the PORTB should output 5V and rest of the pins should </a:t>
            </a:r>
          </a:p>
          <a:p>
            <a:pPr algn="ctr"/>
            <a:r>
              <a:rPr lang="en-US" dirty="0" smtClean="0"/>
              <a:t>Output 0V, then we write:</a:t>
            </a:r>
          </a:p>
          <a:p>
            <a:pPr algn="ctr"/>
            <a:endParaRPr lang="en-US" dirty="0" smtClean="0"/>
          </a:p>
          <a:p>
            <a:pPr algn="ctr"/>
            <a:r>
              <a:rPr lang="en-US" dirty="0" smtClean="0"/>
              <a:t>PORTB=0b10010000</a:t>
            </a:r>
          </a:p>
          <a:p>
            <a:pPr algn="ctr"/>
            <a:endParaRPr lang="en-US" dirty="0"/>
          </a:p>
        </p:txBody>
      </p:sp>
    </p:spTree>
    <p:extLst>
      <p:ext uri="{BB962C8B-B14F-4D97-AF65-F5344CB8AC3E}">
        <p14:creationId xmlns="" xmlns:p14="http://schemas.microsoft.com/office/powerpoint/2010/main" val="119856401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Windows 10: Disable Signed Driver Enforcement</a:t>
            </a:r>
            <a:endParaRPr lang="en-US" dirty="0"/>
          </a:p>
        </p:txBody>
      </p:sp>
      <p:sp>
        <p:nvSpPr>
          <p:cNvPr id="3" name="Content Placeholder 2"/>
          <p:cNvSpPr>
            <a:spLocks noGrp="1"/>
          </p:cNvSpPr>
          <p:nvPr>
            <p:ph idx="1"/>
          </p:nvPr>
        </p:nvSpPr>
        <p:spPr/>
        <p:txBody>
          <a:bodyPr>
            <a:normAutofit fontScale="92500" lnSpcReduction="20000"/>
          </a:bodyPr>
          <a:lstStyle/>
          <a:p>
            <a:r>
              <a:rPr lang="en-IN" dirty="0" smtClean="0"/>
              <a:t>Click the Start  menu and select </a:t>
            </a:r>
            <a:r>
              <a:rPr lang="en-IN" b="1" dirty="0" smtClean="0"/>
              <a:t>Settings</a:t>
            </a:r>
            <a:r>
              <a:rPr lang="en-IN" dirty="0" smtClean="0"/>
              <a:t>.</a:t>
            </a:r>
          </a:p>
          <a:p>
            <a:r>
              <a:rPr lang="en-IN" dirty="0" smtClean="0"/>
              <a:t>Click </a:t>
            </a:r>
            <a:r>
              <a:rPr lang="en-IN" b="1" dirty="0" smtClean="0"/>
              <a:t>Update and Security</a:t>
            </a:r>
            <a:r>
              <a:rPr lang="en-IN" dirty="0" smtClean="0"/>
              <a:t>.</a:t>
            </a:r>
          </a:p>
          <a:p>
            <a:r>
              <a:rPr lang="en-IN" dirty="0" smtClean="0"/>
              <a:t>Click on </a:t>
            </a:r>
            <a:r>
              <a:rPr lang="en-IN" b="1" dirty="0" smtClean="0"/>
              <a:t>Recovery</a:t>
            </a:r>
            <a:r>
              <a:rPr lang="en-IN" dirty="0" smtClean="0"/>
              <a:t>.</a:t>
            </a:r>
          </a:p>
          <a:p>
            <a:r>
              <a:rPr lang="en-IN" dirty="0" smtClean="0"/>
              <a:t>Click </a:t>
            </a:r>
            <a:r>
              <a:rPr lang="en-IN" b="1" dirty="0" smtClean="0"/>
              <a:t>Restart now</a:t>
            </a:r>
            <a:r>
              <a:rPr lang="en-IN" dirty="0" smtClean="0"/>
              <a:t> under </a:t>
            </a:r>
            <a:r>
              <a:rPr lang="en-IN" b="1" dirty="0" smtClean="0"/>
              <a:t>Advanced </a:t>
            </a:r>
            <a:r>
              <a:rPr lang="en-IN" b="1" dirty="0" err="1" smtClean="0"/>
              <a:t>Startup</a:t>
            </a:r>
            <a:r>
              <a:rPr lang="en-IN" dirty="0" smtClean="0"/>
              <a:t>.</a:t>
            </a:r>
          </a:p>
          <a:p>
            <a:r>
              <a:rPr lang="en-IN" dirty="0" smtClean="0"/>
              <a:t>Click </a:t>
            </a:r>
            <a:r>
              <a:rPr lang="en-IN" b="1" dirty="0" smtClean="0"/>
              <a:t>Troubleshoot</a:t>
            </a:r>
            <a:r>
              <a:rPr lang="en-IN" dirty="0" smtClean="0"/>
              <a:t>.</a:t>
            </a:r>
          </a:p>
          <a:p>
            <a:r>
              <a:rPr lang="en-IN" dirty="0" smtClean="0"/>
              <a:t>Click </a:t>
            </a:r>
            <a:r>
              <a:rPr lang="en-IN" b="1" dirty="0" smtClean="0"/>
              <a:t>Advanced options</a:t>
            </a:r>
            <a:r>
              <a:rPr lang="en-IN" dirty="0" smtClean="0"/>
              <a:t>.</a:t>
            </a:r>
          </a:p>
          <a:p>
            <a:r>
              <a:rPr lang="en-IN" dirty="0" smtClean="0"/>
              <a:t>Click </a:t>
            </a:r>
            <a:r>
              <a:rPr lang="en-IN" b="1" dirty="0" err="1" smtClean="0"/>
              <a:t>Startup</a:t>
            </a:r>
            <a:r>
              <a:rPr lang="en-IN" b="1" dirty="0" smtClean="0"/>
              <a:t> Settings</a:t>
            </a:r>
            <a:r>
              <a:rPr lang="en-IN" dirty="0" smtClean="0"/>
              <a:t>.</a:t>
            </a:r>
          </a:p>
          <a:p>
            <a:r>
              <a:rPr lang="en-IN" dirty="0" smtClean="0"/>
              <a:t>Click on </a:t>
            </a:r>
            <a:r>
              <a:rPr lang="en-IN" b="1" dirty="0" smtClean="0"/>
              <a:t>Restart</a:t>
            </a:r>
            <a:r>
              <a:rPr lang="en-IN" dirty="0" smtClean="0"/>
              <a:t>.</a:t>
            </a:r>
          </a:p>
          <a:p>
            <a:r>
              <a:rPr lang="en-IN" dirty="0" smtClean="0"/>
              <a:t>On the </a:t>
            </a:r>
            <a:r>
              <a:rPr lang="en-IN" dirty="0" err="1" smtClean="0"/>
              <a:t>Startup</a:t>
            </a:r>
            <a:r>
              <a:rPr lang="en-IN" dirty="0" smtClean="0"/>
              <a:t> Settings screen press 7 or F7 to disable driver signature enforcement.</a:t>
            </a:r>
          </a:p>
          <a:p>
            <a:endParaRPr lang="en-US" dirty="0"/>
          </a:p>
        </p:txBody>
      </p:sp>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2715880" y="1600200"/>
            <a:ext cx="3712240" cy="4525963"/>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1371600" y="1375650"/>
            <a:ext cx="6400800" cy="4975063"/>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1219200" y="1420327"/>
            <a:ext cx="6858000" cy="477949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457201" y="1447800"/>
            <a:ext cx="8339958" cy="4767674"/>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563403" y="1289761"/>
            <a:ext cx="8199597" cy="5034839"/>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1371600" y="1367434"/>
            <a:ext cx="6705600" cy="4880966"/>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3" action="ppaction://hlinkfile"/>
              </a:rPr>
              <a:t>Internet of Things</a:t>
            </a:r>
            <a:endParaRPr lang="en-US" dirty="0"/>
          </a:p>
        </p:txBody>
      </p:sp>
      <p:pic>
        <p:nvPicPr>
          <p:cNvPr id="4" name="Intel IoT -- What Does The Internet of Things Mean.mp4">
            <a:hlinkClick r:id="" action="ppaction://media"/>
          </p:cNvPr>
          <p:cNvPicPr>
            <a:picLocks noGrp="1" noRot="1" noChangeAspect="1"/>
          </p:cNvPicPr>
          <p:nvPr>
            <p:ph idx="1"/>
            <a:videoFile r:link="rId1"/>
          </p:nvPr>
        </p:nvPicPr>
        <p:blipFill>
          <a:blip r:embed="rId4" cstate="print"/>
          <a:stretch>
            <a:fillRect/>
          </a:stretch>
        </p:blipFill>
        <p:spPr>
          <a:xfrm>
            <a:off x="1524000" y="1600200"/>
            <a:ext cx="6096000" cy="4572000"/>
          </a:xfrm>
          <a:prstGeom prst="rect">
            <a:avLst/>
          </a:prstGeom>
        </p:spPr>
      </p:pic>
      <p:pic>
        <p:nvPicPr>
          <p:cNvPr id="4098" name="Picture 2" descr="C:\Users\prawin\Desktop\agriculture-usecase.jpg"/>
          <p:cNvPicPr>
            <a:picLocks noChangeAspect="1" noChangeArrowheads="1"/>
          </p:cNvPicPr>
          <p:nvPr/>
        </p:nvPicPr>
        <p:blipFill>
          <a:blip r:embed="rId5"/>
          <a:srcRect/>
          <a:stretch>
            <a:fillRect/>
          </a:stretch>
        </p:blipFill>
        <p:spPr bwMode="auto">
          <a:xfrm>
            <a:off x="762000" y="1524000"/>
            <a:ext cx="7334250" cy="4572000"/>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DISABLE DRIVER SIGNATURE ENFORCEMENT</a:t>
            </a:r>
            <a:endParaRPr lang="en-US" dirty="0"/>
          </a:p>
        </p:txBody>
      </p:sp>
      <p:pic>
        <p:nvPicPr>
          <p:cNvPr id="1026" name="Picture 2"/>
          <p:cNvPicPr>
            <a:picLocks noGrp="1" noChangeAspect="1" noChangeArrowheads="1"/>
          </p:cNvPicPr>
          <p:nvPr>
            <p:ph idx="1"/>
          </p:nvPr>
        </p:nvPicPr>
        <p:blipFill>
          <a:blip r:embed="rId2" cstate="print"/>
          <a:stretch>
            <a:fillRect/>
          </a:stretch>
        </p:blipFill>
        <p:spPr bwMode="auto">
          <a:xfrm>
            <a:off x="381000" y="1371600"/>
            <a:ext cx="8546570" cy="4807445"/>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62000" y="3276600"/>
            <a:ext cx="2209800" cy="1295399"/>
          </a:xfrm>
        </p:spPr>
        <p:txBody>
          <a:bodyPr/>
          <a:lstStyle/>
          <a:p>
            <a:endParaRPr lang="en-US" sz="1800" dirty="0" smtClean="0">
              <a:solidFill>
                <a:schemeClr val="tx1"/>
              </a:solidFill>
            </a:endParaRPr>
          </a:p>
          <a:p>
            <a:pPr algn="ctr">
              <a:buNone/>
            </a:pPr>
            <a:endParaRPr lang="en-US" dirty="0" smtClean="0"/>
          </a:p>
          <a:p>
            <a:pPr algn="ctr">
              <a:buNone/>
            </a:pPr>
            <a:endParaRPr lang="en-US" b="1" dirty="0">
              <a:solidFill>
                <a:schemeClr val="accent4">
                  <a:lumMod val="50000"/>
                </a:schemeClr>
              </a:solidFill>
              <a:effectLst>
                <a:outerShdw blurRad="38100" dist="38100" dir="2700000" algn="tl">
                  <a:srgbClr val="000000">
                    <a:alpha val="43137"/>
                  </a:srgbClr>
                </a:outerShdw>
              </a:effectLst>
            </a:endParaRPr>
          </a:p>
        </p:txBody>
      </p:sp>
      <p:sp>
        <p:nvSpPr>
          <p:cNvPr id="8" name="Rectangle 7"/>
          <p:cNvSpPr/>
          <p:nvPr/>
        </p:nvSpPr>
        <p:spPr>
          <a:xfrm>
            <a:off x="1463965" y="711012"/>
            <a:ext cx="5638800" cy="1938992"/>
          </a:xfrm>
          <a:prstGeom prst="rect">
            <a:avLst/>
          </a:prstGeom>
        </p:spPr>
        <p:txBody>
          <a:bodyPr wrap="square">
            <a:spAutoFit/>
          </a:bodyPr>
          <a:lstStyle/>
          <a:p>
            <a:pPr algn="ctr"/>
            <a:r>
              <a:rPr lang="en-US" sz="4000" b="1" dirty="0" smtClean="0">
                <a:latin typeface="Arial Rounded MT Bold" pitchFamily="34" charset="0"/>
              </a:rPr>
              <a:t>Getting Started with AVR Studio</a:t>
            </a:r>
          </a:p>
          <a:p>
            <a:pPr algn="ctr"/>
            <a:endParaRPr lang="en-US" sz="4000" b="1" dirty="0">
              <a:latin typeface="Cambria" pitchFamily="18" charset="0"/>
            </a:endParaRPr>
          </a:p>
        </p:txBody>
      </p:sp>
      <p:sp>
        <p:nvSpPr>
          <p:cNvPr id="16" name="Rectangle 15"/>
          <p:cNvSpPr/>
          <p:nvPr/>
        </p:nvSpPr>
        <p:spPr>
          <a:xfrm>
            <a:off x="3124200" y="3124200"/>
            <a:ext cx="184731" cy="400110"/>
          </a:xfrm>
          <a:prstGeom prst="rect">
            <a:avLst/>
          </a:prstGeom>
        </p:spPr>
        <p:txBody>
          <a:bodyPr wrap="none">
            <a:spAutoFit/>
          </a:bodyPr>
          <a:lstStyle/>
          <a:p>
            <a:endParaRPr lang="en-US" sz="2000" dirty="0"/>
          </a:p>
        </p:txBody>
      </p:sp>
      <p:sp>
        <p:nvSpPr>
          <p:cNvPr id="19" name="Rectangle 18"/>
          <p:cNvSpPr/>
          <p:nvPr/>
        </p:nvSpPr>
        <p:spPr>
          <a:xfrm>
            <a:off x="1371600" y="5638800"/>
            <a:ext cx="184731" cy="369332"/>
          </a:xfrm>
          <a:prstGeom prst="rect">
            <a:avLst/>
          </a:prstGeom>
        </p:spPr>
        <p:txBody>
          <a:bodyPr wrap="none">
            <a:spAutoFit/>
          </a:bodyPr>
          <a:lstStyle/>
          <a:p>
            <a:endParaRPr lang="en-US" dirty="0"/>
          </a:p>
        </p:txBody>
      </p:sp>
      <p:graphicFrame>
        <p:nvGraphicFramePr>
          <p:cNvPr id="12" name="Diagram 11"/>
          <p:cNvGraphicFramePr/>
          <p:nvPr/>
        </p:nvGraphicFramePr>
        <p:xfrm>
          <a:off x="762000" y="2057400"/>
          <a:ext cx="49530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descr="C:\Users\i3indya\Desktop\urujtyjyj.png"/>
          <p:cNvPicPr>
            <a:picLocks noChangeAspect="1" noChangeArrowheads="1"/>
          </p:cNvPicPr>
          <p:nvPr/>
        </p:nvPicPr>
        <p:blipFill>
          <a:blip r:embed="rId6" cstate="print"/>
          <a:srcRect/>
          <a:stretch>
            <a:fillRect/>
          </a:stretch>
        </p:blipFill>
        <p:spPr bwMode="auto">
          <a:xfrm>
            <a:off x="5029200" y="1981200"/>
            <a:ext cx="5428180" cy="1524000"/>
          </a:xfrm>
          <a:prstGeom prst="rect">
            <a:avLst/>
          </a:prstGeom>
          <a:noFill/>
        </p:spPr>
      </p:pic>
      <p:pic>
        <p:nvPicPr>
          <p:cNvPr id="6147" name="Picture 3" descr="C:\Users\i3indya\Desktop\rtjhrtjhsrtrt.png"/>
          <p:cNvPicPr>
            <a:picLocks noChangeAspect="1" noChangeArrowheads="1"/>
          </p:cNvPicPr>
          <p:nvPr/>
        </p:nvPicPr>
        <p:blipFill>
          <a:blip r:embed="rId7" cstate="print"/>
          <a:srcRect/>
          <a:stretch>
            <a:fillRect/>
          </a:stretch>
        </p:blipFill>
        <p:spPr bwMode="auto">
          <a:xfrm>
            <a:off x="6781800" y="3733800"/>
            <a:ext cx="1962150" cy="1971675"/>
          </a:xfrm>
          <a:prstGeom prst="rect">
            <a:avLst/>
          </a:prstGeom>
          <a:noFill/>
        </p:spPr>
      </p:pic>
    </p:spTree>
    <p:extLst>
      <p:ext uri="{BB962C8B-B14F-4D97-AF65-F5344CB8AC3E}">
        <p14:creationId xmlns="" xmlns:p14="http://schemas.microsoft.com/office/powerpoint/2010/main" val="1578576630"/>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idx="1"/>
          </p:nvPr>
        </p:nvSpPr>
        <p:spPr>
          <a:xfrm>
            <a:off x="762000" y="3124200"/>
            <a:ext cx="2209800" cy="1295399"/>
          </a:xfrm>
        </p:spPr>
        <p:txBody>
          <a:bodyPr/>
          <a:lstStyle/>
          <a:p>
            <a:endParaRPr lang="en-US" sz="1800" dirty="0" smtClean="0">
              <a:solidFill>
                <a:schemeClr val="tx1"/>
              </a:solidFill>
            </a:endParaRPr>
          </a:p>
          <a:p>
            <a:pPr algn="ctr">
              <a:buNone/>
            </a:pPr>
            <a:endParaRPr lang="en-US" dirty="0" smtClean="0"/>
          </a:p>
          <a:p>
            <a:pPr algn="ctr">
              <a:buNone/>
            </a:pPr>
            <a:endParaRPr lang="en-US" b="1" dirty="0">
              <a:solidFill>
                <a:schemeClr val="accent4">
                  <a:lumMod val="50000"/>
                </a:schemeClr>
              </a:solidFill>
              <a:effectLst>
                <a:outerShdw blurRad="38100" dist="38100" dir="2700000" algn="tl">
                  <a:srgbClr val="000000">
                    <a:alpha val="43137"/>
                  </a:srgbClr>
                </a:outerShdw>
              </a:effectLst>
            </a:endParaRPr>
          </a:p>
        </p:txBody>
      </p:sp>
      <p:sp>
        <p:nvSpPr>
          <p:cNvPr id="8" name="Rectangle 7"/>
          <p:cNvSpPr/>
          <p:nvPr/>
        </p:nvSpPr>
        <p:spPr>
          <a:xfrm>
            <a:off x="1981200" y="304800"/>
            <a:ext cx="5638800" cy="1323439"/>
          </a:xfrm>
          <a:prstGeom prst="rect">
            <a:avLst/>
          </a:prstGeom>
        </p:spPr>
        <p:txBody>
          <a:bodyPr wrap="square">
            <a:spAutoFit/>
          </a:bodyPr>
          <a:lstStyle/>
          <a:p>
            <a:pPr algn="ctr"/>
            <a:endParaRPr lang="en-US" sz="4000" b="1" dirty="0" smtClean="0">
              <a:latin typeface="Cambria" pitchFamily="18" charset="0"/>
            </a:endParaRPr>
          </a:p>
          <a:p>
            <a:pPr algn="ctr"/>
            <a:endParaRPr lang="en-US" sz="4000" b="1" dirty="0">
              <a:latin typeface="Cambria" pitchFamily="18" charset="0"/>
            </a:endParaRPr>
          </a:p>
        </p:txBody>
      </p:sp>
      <p:sp>
        <p:nvSpPr>
          <p:cNvPr id="16" name="Rectangle 15"/>
          <p:cNvSpPr/>
          <p:nvPr/>
        </p:nvSpPr>
        <p:spPr>
          <a:xfrm>
            <a:off x="3124200" y="2971800"/>
            <a:ext cx="184731" cy="400110"/>
          </a:xfrm>
          <a:prstGeom prst="rect">
            <a:avLst/>
          </a:prstGeom>
        </p:spPr>
        <p:txBody>
          <a:bodyPr wrap="none">
            <a:spAutoFit/>
          </a:bodyPr>
          <a:lstStyle/>
          <a:p>
            <a:endParaRPr lang="en-US" sz="2000" dirty="0"/>
          </a:p>
        </p:txBody>
      </p:sp>
      <p:sp>
        <p:nvSpPr>
          <p:cNvPr id="19" name="Rectangle 18"/>
          <p:cNvSpPr/>
          <p:nvPr/>
        </p:nvSpPr>
        <p:spPr>
          <a:xfrm>
            <a:off x="1371600" y="5486400"/>
            <a:ext cx="184731" cy="369332"/>
          </a:xfrm>
          <a:prstGeom prst="rect">
            <a:avLst/>
          </a:prstGeom>
        </p:spPr>
        <p:txBody>
          <a:bodyPr wrap="none">
            <a:spAutoFit/>
          </a:bodyPr>
          <a:lstStyle/>
          <a:p>
            <a:endParaRPr lang="en-US" dirty="0"/>
          </a:p>
        </p:txBody>
      </p:sp>
      <p:pic>
        <p:nvPicPr>
          <p:cNvPr id="21" name="Picture 2"/>
          <p:cNvPicPr>
            <a:picLocks noChangeAspect="1" noChangeArrowheads="1"/>
          </p:cNvPicPr>
          <p:nvPr/>
        </p:nvPicPr>
        <p:blipFill>
          <a:blip r:embed="rId2" cstate="print"/>
          <a:srcRect/>
          <a:stretch>
            <a:fillRect/>
          </a:stretch>
        </p:blipFill>
        <p:spPr bwMode="auto">
          <a:xfrm>
            <a:off x="1524000" y="2362200"/>
            <a:ext cx="6322587" cy="3886200"/>
          </a:xfrm>
          <a:prstGeom prst="rect">
            <a:avLst/>
          </a:prstGeom>
          <a:noFill/>
          <a:ln w="9525">
            <a:noFill/>
            <a:miter lim="800000"/>
            <a:headEnd/>
            <a:tailEnd/>
          </a:ln>
        </p:spPr>
      </p:pic>
      <p:graphicFrame>
        <p:nvGraphicFramePr>
          <p:cNvPr id="22" name="Diagram 21"/>
          <p:cNvGraphicFramePr/>
          <p:nvPr>
            <p:extLst>
              <p:ext uri="{D42A27DB-BD31-4B8C-83A1-F6EECF244321}">
                <p14:modId xmlns="" xmlns:p14="http://schemas.microsoft.com/office/powerpoint/2010/main" val="1661015994"/>
              </p:ext>
            </p:extLst>
          </p:nvPr>
        </p:nvGraphicFramePr>
        <p:xfrm>
          <a:off x="2971800" y="152400"/>
          <a:ext cx="29718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170" name="Picture 2" descr="C:\Users\i3indya\Desktop\rtjhrtjhsrtrt.png"/>
          <p:cNvPicPr>
            <a:picLocks noChangeAspect="1" noChangeArrowheads="1"/>
          </p:cNvPicPr>
          <p:nvPr/>
        </p:nvPicPr>
        <p:blipFill>
          <a:blip r:embed="rId7" cstate="print"/>
          <a:srcRect/>
          <a:stretch>
            <a:fillRect/>
          </a:stretch>
        </p:blipFill>
        <p:spPr bwMode="auto">
          <a:xfrm>
            <a:off x="7467600" y="152400"/>
            <a:ext cx="1352550" cy="1359116"/>
          </a:xfrm>
          <a:prstGeom prst="rect">
            <a:avLst/>
          </a:prstGeom>
          <a:noFill/>
        </p:spPr>
      </p:pic>
    </p:spTree>
    <p:extLst>
      <p:ext uri="{BB962C8B-B14F-4D97-AF65-F5344CB8AC3E}">
        <p14:creationId xmlns="" xmlns:p14="http://schemas.microsoft.com/office/powerpoint/2010/main" val="349526772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0" y="1219200"/>
            <a:ext cx="1617751" cy="369332"/>
          </a:xfrm>
          <a:prstGeom prst="rect">
            <a:avLst/>
          </a:prstGeom>
        </p:spPr>
        <p:txBody>
          <a:bodyPr wrap="none">
            <a:spAutoFit/>
          </a:bodyPr>
          <a:lstStyle/>
          <a:p>
            <a:pPr>
              <a:buFont typeface="Wingdings" pitchFamily="2" charset="2"/>
              <a:buChar char="Ø"/>
            </a:pPr>
            <a:r>
              <a:rPr lang="en-US" dirty="0" smtClean="0">
                <a:latin typeface="Cambria" pitchFamily="18" charset="0"/>
              </a:rPr>
              <a:t>New Project.</a:t>
            </a:r>
          </a:p>
        </p:txBody>
      </p:sp>
      <p:sp>
        <p:nvSpPr>
          <p:cNvPr id="8" name="Rectangle 7"/>
          <p:cNvSpPr/>
          <p:nvPr/>
        </p:nvSpPr>
        <p:spPr>
          <a:xfrm>
            <a:off x="2438400" y="2819400"/>
            <a:ext cx="1371600" cy="646331"/>
          </a:xfrm>
          <a:prstGeom prst="rect">
            <a:avLst/>
          </a:prstGeom>
        </p:spPr>
        <p:txBody>
          <a:bodyPr wrap="square">
            <a:spAutoFit/>
          </a:bodyPr>
          <a:lstStyle/>
          <a:p>
            <a:pPr>
              <a:buFont typeface="Wingdings" pitchFamily="2" charset="2"/>
              <a:buChar char="Ø"/>
            </a:pPr>
            <a:r>
              <a:rPr lang="en-US" dirty="0" smtClean="0">
                <a:latin typeface="Cambria" pitchFamily="18" charset="0"/>
              </a:rPr>
              <a:t>AVR GCC</a:t>
            </a:r>
          </a:p>
          <a:p>
            <a:r>
              <a:rPr lang="en-US" dirty="0" smtClean="0">
                <a:latin typeface="Cambria" pitchFamily="18" charset="0"/>
              </a:rPr>
              <a:t>             </a:t>
            </a:r>
          </a:p>
        </p:txBody>
      </p:sp>
      <p:pic>
        <p:nvPicPr>
          <p:cNvPr id="10" name="Picture 3"/>
          <p:cNvPicPr>
            <a:picLocks noChangeAspect="1" noChangeArrowheads="1"/>
          </p:cNvPicPr>
          <p:nvPr/>
        </p:nvPicPr>
        <p:blipFill>
          <a:blip r:embed="rId2" cstate="print"/>
          <a:srcRect/>
          <a:stretch>
            <a:fillRect/>
          </a:stretch>
        </p:blipFill>
        <p:spPr bwMode="auto">
          <a:xfrm>
            <a:off x="4572000" y="2514600"/>
            <a:ext cx="3124200" cy="1295400"/>
          </a:xfrm>
          <a:prstGeom prst="rect">
            <a:avLst/>
          </a:prstGeom>
          <a:noFill/>
          <a:ln w="9525">
            <a:noFill/>
            <a:miter lim="800000"/>
            <a:headEnd/>
            <a:tailEnd/>
          </a:ln>
          <a:effectLst/>
        </p:spPr>
      </p:pic>
      <p:pic>
        <p:nvPicPr>
          <p:cNvPr id="11" name="Picture 4"/>
          <p:cNvPicPr>
            <a:picLocks noChangeAspect="1" noChangeArrowheads="1"/>
          </p:cNvPicPr>
          <p:nvPr/>
        </p:nvPicPr>
        <p:blipFill>
          <a:blip r:embed="rId3" cstate="print"/>
          <a:srcRect/>
          <a:stretch>
            <a:fillRect/>
          </a:stretch>
        </p:blipFill>
        <p:spPr bwMode="auto">
          <a:xfrm>
            <a:off x="4572000" y="762000"/>
            <a:ext cx="3124200" cy="1143000"/>
          </a:xfrm>
          <a:prstGeom prst="rect">
            <a:avLst/>
          </a:prstGeom>
          <a:noFill/>
          <a:ln w="9525">
            <a:noFill/>
            <a:miter lim="800000"/>
            <a:headEnd/>
            <a:tailEnd/>
          </a:ln>
          <a:effectLst/>
        </p:spPr>
      </p:pic>
      <p:pic>
        <p:nvPicPr>
          <p:cNvPr id="12" name="Picture 5"/>
          <p:cNvPicPr>
            <a:picLocks noChangeAspect="1" noChangeArrowheads="1"/>
          </p:cNvPicPr>
          <p:nvPr/>
        </p:nvPicPr>
        <p:blipFill>
          <a:blip r:embed="rId4" cstate="print"/>
          <a:srcRect/>
          <a:stretch>
            <a:fillRect/>
          </a:stretch>
        </p:blipFill>
        <p:spPr bwMode="auto">
          <a:xfrm>
            <a:off x="4648200" y="4419600"/>
            <a:ext cx="3124200" cy="1295400"/>
          </a:xfrm>
          <a:prstGeom prst="rect">
            <a:avLst/>
          </a:prstGeom>
          <a:noFill/>
          <a:ln w="9525">
            <a:noFill/>
            <a:miter lim="800000"/>
            <a:headEnd/>
            <a:tailEnd/>
          </a:ln>
          <a:effectLst/>
        </p:spPr>
      </p:pic>
      <p:sp>
        <p:nvSpPr>
          <p:cNvPr id="13" name="Rectangle 12"/>
          <p:cNvSpPr/>
          <p:nvPr/>
        </p:nvSpPr>
        <p:spPr>
          <a:xfrm>
            <a:off x="1981200" y="4953000"/>
            <a:ext cx="2314575" cy="369332"/>
          </a:xfrm>
          <a:prstGeom prst="rect">
            <a:avLst/>
          </a:prstGeom>
        </p:spPr>
        <p:txBody>
          <a:bodyPr wrap="square">
            <a:spAutoFit/>
          </a:bodyPr>
          <a:lstStyle/>
          <a:p>
            <a:pPr>
              <a:buFont typeface="Wingdings" pitchFamily="2" charset="2"/>
              <a:buChar char="Ø"/>
            </a:pPr>
            <a:r>
              <a:rPr lang="en-US" dirty="0" smtClean="0">
                <a:latin typeface="Cambria" pitchFamily="18" charset="0"/>
              </a:rPr>
              <a:t>Name of the project</a:t>
            </a:r>
            <a:endParaRPr lang="en-US" dirty="0"/>
          </a:p>
        </p:txBody>
      </p:sp>
    </p:spTree>
    <p:extLst>
      <p:ext uri="{BB962C8B-B14F-4D97-AF65-F5344CB8AC3E}">
        <p14:creationId xmlns="" xmlns:p14="http://schemas.microsoft.com/office/powerpoint/2010/main" val="4020788262"/>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2" cstate="print"/>
          <a:srcRect/>
          <a:stretch>
            <a:fillRect/>
          </a:stretch>
        </p:blipFill>
        <p:spPr bwMode="auto">
          <a:xfrm>
            <a:off x="1066800" y="1752600"/>
            <a:ext cx="7086600" cy="3600450"/>
          </a:xfrm>
          <a:prstGeom prst="rect">
            <a:avLst/>
          </a:prstGeom>
          <a:noFill/>
          <a:ln w="9525">
            <a:noFill/>
            <a:miter lim="800000"/>
            <a:headEnd/>
            <a:tailEnd/>
          </a:ln>
          <a:effectLst/>
        </p:spPr>
      </p:pic>
      <p:cxnSp>
        <p:nvCxnSpPr>
          <p:cNvPr id="9" name="Straight Arrow Connector 8"/>
          <p:cNvCxnSpPr/>
          <p:nvPr/>
        </p:nvCxnSpPr>
        <p:spPr>
          <a:xfrm rot="5400000">
            <a:off x="5982494" y="2094706"/>
            <a:ext cx="14478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rot="16200000" flipH="1">
            <a:off x="6553200" y="2438400"/>
            <a:ext cx="21343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rot="16200000" flipH="1">
            <a:off x="3048000" y="3200400"/>
            <a:ext cx="3505994" cy="7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6553200" y="990600"/>
            <a:ext cx="301686" cy="369332"/>
          </a:xfrm>
          <a:prstGeom prst="rect">
            <a:avLst/>
          </a:prstGeom>
          <a:noFill/>
        </p:spPr>
        <p:txBody>
          <a:bodyPr wrap="none" rtlCol="0">
            <a:spAutoFit/>
          </a:bodyPr>
          <a:lstStyle/>
          <a:p>
            <a:r>
              <a:rPr lang="en-US" dirty="0" smtClean="0"/>
              <a:t>1</a:t>
            </a:r>
            <a:endParaRPr lang="en-US" dirty="0"/>
          </a:p>
        </p:txBody>
      </p:sp>
      <p:sp>
        <p:nvSpPr>
          <p:cNvPr id="20" name="TextBox 19"/>
          <p:cNvSpPr txBox="1"/>
          <p:nvPr/>
        </p:nvSpPr>
        <p:spPr>
          <a:xfrm>
            <a:off x="7467600" y="990600"/>
            <a:ext cx="301686" cy="369332"/>
          </a:xfrm>
          <a:prstGeom prst="rect">
            <a:avLst/>
          </a:prstGeom>
          <a:noFill/>
        </p:spPr>
        <p:txBody>
          <a:bodyPr wrap="none" rtlCol="0">
            <a:spAutoFit/>
          </a:bodyPr>
          <a:lstStyle/>
          <a:p>
            <a:r>
              <a:rPr lang="en-US" dirty="0" smtClean="0"/>
              <a:t>2</a:t>
            </a:r>
            <a:endParaRPr lang="en-US" dirty="0"/>
          </a:p>
        </p:txBody>
      </p:sp>
      <p:sp>
        <p:nvSpPr>
          <p:cNvPr id="21" name="TextBox 20"/>
          <p:cNvSpPr txBox="1"/>
          <p:nvPr/>
        </p:nvSpPr>
        <p:spPr>
          <a:xfrm>
            <a:off x="4648200" y="990600"/>
            <a:ext cx="301686" cy="369332"/>
          </a:xfrm>
          <a:prstGeom prst="rect">
            <a:avLst/>
          </a:prstGeom>
          <a:noFill/>
        </p:spPr>
        <p:txBody>
          <a:bodyPr wrap="none" rtlCol="0">
            <a:spAutoFit/>
          </a:bodyPr>
          <a:lstStyle/>
          <a:p>
            <a:r>
              <a:rPr lang="en-US" dirty="0" smtClean="0"/>
              <a:t>3</a:t>
            </a:r>
            <a:endParaRPr lang="en-US" dirty="0"/>
          </a:p>
        </p:txBody>
      </p:sp>
    </p:spTree>
    <p:extLst>
      <p:ext uri="{BB962C8B-B14F-4D97-AF65-F5344CB8AC3E}">
        <p14:creationId xmlns="" xmlns:p14="http://schemas.microsoft.com/office/powerpoint/2010/main" val="276144601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4343400" y="1143000"/>
            <a:ext cx="3190875" cy="1276350"/>
          </a:xfrm>
          <a:prstGeom prst="rect">
            <a:avLst/>
          </a:prstGeom>
          <a:noFill/>
          <a:ln w="9525">
            <a:noFill/>
            <a:miter lim="800000"/>
            <a:headEnd/>
            <a:tailEnd/>
          </a:ln>
          <a:effectLst/>
        </p:spPr>
      </p:pic>
      <p:sp>
        <p:nvSpPr>
          <p:cNvPr id="7" name="Rectangle 6"/>
          <p:cNvSpPr/>
          <p:nvPr/>
        </p:nvSpPr>
        <p:spPr>
          <a:xfrm>
            <a:off x="2057400" y="1600200"/>
            <a:ext cx="2137188" cy="369332"/>
          </a:xfrm>
          <a:prstGeom prst="rect">
            <a:avLst/>
          </a:prstGeom>
        </p:spPr>
        <p:txBody>
          <a:bodyPr wrap="none">
            <a:spAutoFit/>
          </a:bodyPr>
          <a:lstStyle/>
          <a:p>
            <a:r>
              <a:rPr lang="en-US" dirty="0" smtClean="0"/>
              <a:t>Select AVR Simulator</a:t>
            </a:r>
          </a:p>
        </p:txBody>
      </p:sp>
      <p:sp>
        <p:nvSpPr>
          <p:cNvPr id="10" name="Rectangle 9"/>
          <p:cNvSpPr/>
          <p:nvPr/>
        </p:nvSpPr>
        <p:spPr>
          <a:xfrm>
            <a:off x="2057400" y="3505200"/>
            <a:ext cx="3169394" cy="369332"/>
          </a:xfrm>
          <a:prstGeom prst="rect">
            <a:avLst/>
          </a:prstGeom>
        </p:spPr>
        <p:txBody>
          <a:bodyPr wrap="none">
            <a:spAutoFit/>
          </a:bodyPr>
          <a:lstStyle/>
          <a:p>
            <a:r>
              <a:rPr lang="en-US" dirty="0" smtClean="0">
                <a:latin typeface="Cambria" pitchFamily="18" charset="0"/>
              </a:rPr>
              <a:t>Device Selection (AT mega16)</a:t>
            </a:r>
          </a:p>
        </p:txBody>
      </p:sp>
      <p:pic>
        <p:nvPicPr>
          <p:cNvPr id="11" name="Picture 4"/>
          <p:cNvPicPr>
            <a:picLocks noChangeAspect="1" noChangeArrowheads="1"/>
          </p:cNvPicPr>
          <p:nvPr/>
        </p:nvPicPr>
        <p:blipFill>
          <a:blip r:embed="rId3" cstate="print"/>
          <a:srcRect/>
          <a:stretch>
            <a:fillRect/>
          </a:stretch>
        </p:blipFill>
        <p:spPr bwMode="auto">
          <a:xfrm>
            <a:off x="6400800" y="4724400"/>
            <a:ext cx="895350" cy="657225"/>
          </a:xfrm>
          <a:prstGeom prst="rect">
            <a:avLst/>
          </a:prstGeom>
          <a:noFill/>
          <a:ln w="9525">
            <a:noFill/>
            <a:miter lim="800000"/>
            <a:headEnd/>
            <a:tailEnd/>
          </a:ln>
          <a:effectLst/>
        </p:spPr>
      </p:pic>
      <p:sp>
        <p:nvSpPr>
          <p:cNvPr id="13" name="Rectangle 12"/>
          <p:cNvSpPr/>
          <p:nvPr/>
        </p:nvSpPr>
        <p:spPr>
          <a:xfrm>
            <a:off x="2133600" y="4876800"/>
            <a:ext cx="790601" cy="369332"/>
          </a:xfrm>
          <a:prstGeom prst="rect">
            <a:avLst/>
          </a:prstGeom>
        </p:spPr>
        <p:txBody>
          <a:bodyPr wrap="none">
            <a:spAutoFit/>
          </a:bodyPr>
          <a:lstStyle/>
          <a:p>
            <a:r>
              <a:rPr lang="en-US" dirty="0" smtClean="0">
                <a:latin typeface="Cambria" pitchFamily="18" charset="0"/>
              </a:rPr>
              <a:t>Finish</a:t>
            </a:r>
          </a:p>
        </p:txBody>
      </p:sp>
      <p:sp>
        <p:nvSpPr>
          <p:cNvPr id="15" name="TextBox 14"/>
          <p:cNvSpPr txBox="1"/>
          <p:nvPr/>
        </p:nvSpPr>
        <p:spPr>
          <a:xfrm>
            <a:off x="1752600" y="1600200"/>
            <a:ext cx="359394" cy="369332"/>
          </a:xfrm>
          <a:prstGeom prst="rect">
            <a:avLst/>
          </a:prstGeom>
          <a:noFill/>
        </p:spPr>
        <p:txBody>
          <a:bodyPr wrap="none" rtlCol="0">
            <a:spAutoFit/>
          </a:bodyPr>
          <a:lstStyle/>
          <a:p>
            <a:r>
              <a:rPr lang="en-US" dirty="0" smtClean="0"/>
              <a:t>4.</a:t>
            </a:r>
            <a:endParaRPr lang="en-US" dirty="0"/>
          </a:p>
        </p:txBody>
      </p:sp>
      <p:sp>
        <p:nvSpPr>
          <p:cNvPr id="16" name="TextBox 15"/>
          <p:cNvSpPr txBox="1"/>
          <p:nvPr/>
        </p:nvSpPr>
        <p:spPr>
          <a:xfrm>
            <a:off x="1752600" y="3505200"/>
            <a:ext cx="359394" cy="369332"/>
          </a:xfrm>
          <a:prstGeom prst="rect">
            <a:avLst/>
          </a:prstGeom>
          <a:noFill/>
        </p:spPr>
        <p:txBody>
          <a:bodyPr wrap="none" rtlCol="0">
            <a:spAutoFit/>
          </a:bodyPr>
          <a:lstStyle/>
          <a:p>
            <a:r>
              <a:rPr lang="en-US" dirty="0" smtClean="0"/>
              <a:t>5.</a:t>
            </a:r>
            <a:endParaRPr lang="en-US" dirty="0"/>
          </a:p>
        </p:txBody>
      </p:sp>
      <p:sp>
        <p:nvSpPr>
          <p:cNvPr id="17" name="TextBox 16"/>
          <p:cNvSpPr txBox="1"/>
          <p:nvPr/>
        </p:nvSpPr>
        <p:spPr>
          <a:xfrm>
            <a:off x="1828800" y="4876800"/>
            <a:ext cx="359394" cy="369332"/>
          </a:xfrm>
          <a:prstGeom prst="rect">
            <a:avLst/>
          </a:prstGeom>
          <a:noFill/>
        </p:spPr>
        <p:txBody>
          <a:bodyPr wrap="none" rtlCol="0">
            <a:spAutoFit/>
          </a:bodyPr>
          <a:lstStyle/>
          <a:p>
            <a:r>
              <a:rPr lang="en-US" dirty="0" smtClean="0"/>
              <a:t>6.</a:t>
            </a:r>
            <a:endParaRPr lang="en-US" dirty="0"/>
          </a:p>
        </p:txBody>
      </p:sp>
      <p:pic>
        <p:nvPicPr>
          <p:cNvPr id="1026" name="Picture 2"/>
          <p:cNvPicPr>
            <a:picLocks noChangeAspect="1" noChangeArrowheads="1"/>
          </p:cNvPicPr>
          <p:nvPr/>
        </p:nvPicPr>
        <p:blipFill>
          <a:blip r:embed="rId4" cstate="print"/>
          <a:srcRect/>
          <a:stretch>
            <a:fillRect/>
          </a:stretch>
        </p:blipFill>
        <p:spPr bwMode="auto">
          <a:xfrm>
            <a:off x="5562600" y="2590800"/>
            <a:ext cx="2105025" cy="1962150"/>
          </a:xfrm>
          <a:prstGeom prst="rect">
            <a:avLst/>
          </a:prstGeom>
          <a:noFill/>
          <a:ln w="9525">
            <a:noFill/>
            <a:miter lim="800000"/>
            <a:headEnd/>
            <a:tailEnd/>
          </a:ln>
          <a:effectLst/>
        </p:spPr>
      </p:pic>
    </p:spTree>
    <p:extLst>
      <p:ext uri="{BB962C8B-B14F-4D97-AF65-F5344CB8AC3E}">
        <p14:creationId xmlns="" xmlns:p14="http://schemas.microsoft.com/office/powerpoint/2010/main" val="1035644816"/>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cstate="print"/>
          <a:srcRect/>
          <a:stretch>
            <a:fillRect/>
          </a:stretch>
        </p:blipFill>
        <p:spPr bwMode="auto">
          <a:xfrm>
            <a:off x="838200" y="1295400"/>
            <a:ext cx="7908681" cy="4267200"/>
          </a:xfrm>
          <a:prstGeom prst="rect">
            <a:avLst/>
          </a:prstGeom>
          <a:noFill/>
          <a:ln w="9525">
            <a:noFill/>
            <a:miter lim="800000"/>
            <a:headEnd/>
            <a:tailEnd/>
          </a:ln>
          <a:effectLst/>
        </p:spPr>
      </p:pic>
      <p:sp>
        <p:nvSpPr>
          <p:cNvPr id="12" name="Rectangle 11"/>
          <p:cNvSpPr/>
          <p:nvPr/>
        </p:nvSpPr>
        <p:spPr>
          <a:xfrm>
            <a:off x="3733800" y="2971800"/>
            <a:ext cx="4648200" cy="369332"/>
          </a:xfrm>
          <a:prstGeom prst="rect">
            <a:avLst/>
          </a:prstGeom>
        </p:spPr>
        <p:txBody>
          <a:bodyPr wrap="square">
            <a:spAutoFit/>
          </a:bodyPr>
          <a:lstStyle/>
          <a:p>
            <a:r>
              <a:rPr lang="en-US" dirty="0" smtClean="0">
                <a:latin typeface="Cambria" pitchFamily="18" charset="0"/>
              </a:rPr>
              <a:t>Editor Window: Writing your Program here.</a:t>
            </a:r>
          </a:p>
        </p:txBody>
      </p:sp>
      <p:pic>
        <p:nvPicPr>
          <p:cNvPr id="13" name="Picture 4" descr="http://4.bp.blogspot.com/_QFjqbZOl_nQ/S7xl_hfTMmI/AAAAAAAAAEs/a4_yAaeIi9w/s1600/hands_typing_cartoon.jpg"/>
          <p:cNvPicPr>
            <a:picLocks noChangeAspect="1" noChangeArrowheads="1"/>
          </p:cNvPicPr>
          <p:nvPr/>
        </p:nvPicPr>
        <p:blipFill>
          <a:blip r:embed="rId3" cstate="print"/>
          <a:srcRect/>
          <a:stretch>
            <a:fillRect/>
          </a:stretch>
        </p:blipFill>
        <p:spPr bwMode="auto">
          <a:xfrm>
            <a:off x="2486025" y="2743200"/>
            <a:ext cx="1047750" cy="962025"/>
          </a:xfrm>
          <a:prstGeom prst="rect">
            <a:avLst/>
          </a:prstGeom>
          <a:noFill/>
        </p:spPr>
      </p:pic>
    </p:spTree>
    <p:extLst>
      <p:ext uri="{BB962C8B-B14F-4D97-AF65-F5344CB8AC3E}">
        <p14:creationId xmlns="" xmlns:p14="http://schemas.microsoft.com/office/powerpoint/2010/main" val="2838822897"/>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52600" y="817170"/>
            <a:ext cx="5181600" cy="461665"/>
          </a:xfrm>
          <a:prstGeom prst="rect">
            <a:avLst/>
          </a:prstGeom>
          <a:noFill/>
        </p:spPr>
        <p:txBody>
          <a:bodyPr wrap="square" rtlCol="0">
            <a:spAutoFit/>
          </a:bodyPr>
          <a:lstStyle/>
          <a:p>
            <a:r>
              <a:rPr lang="en-US" sz="2400" dirty="0" smtClean="0">
                <a:latin typeface="Arial Rounded MT Bold" pitchFamily="34" charset="0"/>
              </a:rPr>
              <a:t>Interfacing LED with At mega8</a:t>
            </a:r>
            <a:endParaRPr lang="en-US" sz="2400" dirty="0">
              <a:latin typeface="Arial Rounded MT Bold" pitchFamily="34" charset="0"/>
            </a:endParaRPr>
          </a:p>
        </p:txBody>
      </p:sp>
      <p:sp>
        <p:nvSpPr>
          <p:cNvPr id="6" name="TextBox 5"/>
          <p:cNvSpPr txBox="1"/>
          <p:nvPr/>
        </p:nvSpPr>
        <p:spPr>
          <a:xfrm>
            <a:off x="1752600" y="1295400"/>
            <a:ext cx="5867400" cy="45243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smtClean="0"/>
          </a:p>
          <a:p>
            <a:r>
              <a:rPr lang="en-US" dirty="0" smtClean="0">
                <a:effectLst>
                  <a:outerShdw blurRad="38100" dist="38100" dir="2700000" algn="tl">
                    <a:srgbClr val="000000">
                      <a:alpha val="43137"/>
                    </a:srgbClr>
                  </a:outerShdw>
                </a:effectLst>
              </a:rPr>
              <a:t>	#include&lt;avr/io.h&gt;</a:t>
            </a:r>
          </a:p>
          <a:p>
            <a:r>
              <a:rPr lang="en-US" dirty="0" smtClean="0">
                <a:effectLst>
                  <a:outerShdw blurRad="38100" dist="38100" dir="2700000" algn="tl">
                    <a:srgbClr val="000000">
                      <a:alpha val="43137"/>
                    </a:srgbClr>
                  </a:outerShdw>
                </a:effectLst>
              </a:rPr>
              <a:t>	#include&lt;util/delay.h&gt;</a:t>
            </a:r>
          </a:p>
          <a:p>
            <a:endParaRPr lang="en-US" dirty="0" smtClean="0"/>
          </a:p>
          <a:p>
            <a:r>
              <a:rPr lang="en-US" dirty="0" smtClean="0"/>
              <a:t>	void main()</a:t>
            </a:r>
          </a:p>
          <a:p>
            <a:r>
              <a:rPr lang="en-US" dirty="0" smtClean="0"/>
              <a:t>	{</a:t>
            </a:r>
          </a:p>
          <a:p>
            <a:r>
              <a:rPr lang="en-US" dirty="0" smtClean="0"/>
              <a:t>		</a:t>
            </a:r>
            <a:r>
              <a:rPr lang="en-US" dirty="0" smtClean="0">
                <a:latin typeface="Courier New" pitchFamily="49" charset="0"/>
                <a:cs typeface="Courier New" pitchFamily="49" charset="0"/>
              </a:rPr>
              <a:t>DDRB=0B11111111;</a:t>
            </a:r>
          </a:p>
          <a:p>
            <a:r>
              <a:rPr lang="en-US" dirty="0" smtClean="0"/>
              <a:t>		while(1)</a:t>
            </a:r>
          </a:p>
          <a:p>
            <a:r>
              <a:rPr lang="en-US" dirty="0" smtClean="0"/>
              <a:t>		{		 		                  			</a:t>
            </a:r>
            <a:r>
              <a:rPr lang="en-US" dirty="0" smtClean="0">
                <a:latin typeface="Courier New" pitchFamily="49" charset="0"/>
                <a:cs typeface="Courier New" pitchFamily="49" charset="0"/>
              </a:rPr>
              <a:t>PORTB=0B11111111;</a:t>
            </a:r>
          </a:p>
          <a:p>
            <a:r>
              <a:rPr lang="en-US" dirty="0" smtClean="0">
                <a:latin typeface="Courier New" pitchFamily="49" charset="0"/>
                <a:cs typeface="Courier New" pitchFamily="49" charset="0"/>
              </a:rPr>
              <a:t>			_delay_ms(1000);</a:t>
            </a:r>
          </a:p>
          <a:p>
            <a:r>
              <a:rPr lang="en-US" dirty="0" smtClean="0">
                <a:latin typeface="Courier New" pitchFamily="49" charset="0"/>
                <a:cs typeface="Courier New" pitchFamily="49" charset="0"/>
              </a:rPr>
              <a:t>			PORTB=0B00000000;</a:t>
            </a:r>
          </a:p>
          <a:p>
            <a:r>
              <a:rPr lang="en-US" dirty="0" smtClean="0">
                <a:latin typeface="Courier New" pitchFamily="49" charset="0"/>
                <a:cs typeface="Courier New" pitchFamily="49" charset="0"/>
              </a:rPr>
              <a:t>			_</a:t>
            </a:r>
            <a:r>
              <a:rPr lang="en-US" dirty="0" err="1" smtClean="0">
                <a:latin typeface="Courier New" pitchFamily="49" charset="0"/>
                <a:cs typeface="Courier New" pitchFamily="49" charset="0"/>
              </a:rPr>
              <a:t>delay_ms</a:t>
            </a:r>
            <a:r>
              <a:rPr lang="en-US" dirty="0" smtClean="0">
                <a:latin typeface="Courier New" pitchFamily="49" charset="0"/>
                <a:cs typeface="Courier New" pitchFamily="49" charset="0"/>
              </a:rPr>
              <a:t>(1000);</a:t>
            </a:r>
            <a:endParaRPr lang="en-US" dirty="0" smtClean="0"/>
          </a:p>
          <a:p>
            <a:r>
              <a:rPr lang="en-US" dirty="0" smtClean="0"/>
              <a:t>		}</a:t>
            </a:r>
          </a:p>
          <a:p>
            <a:r>
              <a:rPr lang="en-US" dirty="0" smtClean="0"/>
              <a:t>	}</a:t>
            </a:r>
          </a:p>
          <a:p>
            <a:endParaRPr lang="en-US" dirty="0"/>
          </a:p>
        </p:txBody>
      </p:sp>
    </p:spTree>
    <p:extLst>
      <p:ext uri="{BB962C8B-B14F-4D97-AF65-F5344CB8AC3E}">
        <p14:creationId xmlns="" xmlns:p14="http://schemas.microsoft.com/office/powerpoint/2010/main" val="11447404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Deepak Pandey\Desktop\old Desktop\docs\Minitron.png"/>
          <p:cNvPicPr>
            <a:picLocks noChangeAspect="1" noChangeArrowheads="1"/>
          </p:cNvPicPr>
          <p:nvPr/>
        </p:nvPicPr>
        <p:blipFill>
          <a:blip r:embed="rId2" cstate="print">
            <a:lum bright="10000"/>
            <a:extLst>
              <a:ext uri="{28A0092B-C50C-407E-A947-70E740481C1C}">
                <a14:useLocalDpi xmlns="" xmlns:a14="http://schemas.microsoft.com/office/drawing/2010/main" val="0"/>
              </a:ext>
            </a:extLst>
          </a:blip>
          <a:srcRect/>
          <a:stretch>
            <a:fillRect/>
          </a:stretch>
        </p:blipFill>
        <p:spPr bwMode="auto">
          <a:xfrm>
            <a:off x="1676400" y="0"/>
            <a:ext cx="5793364" cy="6172200"/>
          </a:xfrm>
          <a:prstGeom prst="rect">
            <a:avLst/>
          </a:prstGeom>
          <a:ln>
            <a:noFill/>
          </a:ln>
          <a:effectLst>
            <a:softEdge rad="112500"/>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8983621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2870" y="457200"/>
            <a:ext cx="4897530"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smtClean="0">
                <a:latin typeface="Cambria" pitchFamily="18" charset="0"/>
              </a:rPr>
              <a:t>Update the Driver </a:t>
            </a:r>
            <a:endParaRPr lang="en-US" sz="2000" b="1" dirty="0">
              <a:latin typeface="Cambria" pitchFamily="18" charset="0"/>
            </a:endParaRPr>
          </a:p>
        </p:txBody>
      </p:sp>
      <p:pic>
        <p:nvPicPr>
          <p:cNvPr id="5" name="Picture 4"/>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4191" y="1706494"/>
            <a:ext cx="3453651" cy="1686845"/>
          </a:xfrm>
          <a:prstGeom prst="rect">
            <a:avLst/>
          </a:prstGeom>
          <a:noFill/>
          <a:ln>
            <a:noFill/>
          </a:ln>
        </p:spPr>
      </p:pic>
      <p:pic>
        <p:nvPicPr>
          <p:cNvPr id="6" name="Picture 5"/>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8600" y="3538623"/>
            <a:ext cx="4672851" cy="1981200"/>
          </a:xfrm>
          <a:prstGeom prst="rect">
            <a:avLst/>
          </a:prstGeom>
          <a:noFill/>
          <a:ln>
            <a:noFill/>
          </a:ln>
        </p:spPr>
      </p:pic>
      <p:pic>
        <p:nvPicPr>
          <p:cNvPr id="7" name="Picture 6"/>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44252" y="1481223"/>
            <a:ext cx="4027285" cy="1766832"/>
          </a:xfrm>
          <a:prstGeom prst="rect">
            <a:avLst/>
          </a:prstGeom>
          <a:noFill/>
          <a:ln>
            <a:noFill/>
          </a:ln>
        </p:spPr>
      </p:pic>
      <p:pic>
        <p:nvPicPr>
          <p:cNvPr id="8" name="Picture 7"/>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939007" y="3552478"/>
            <a:ext cx="3948112" cy="1381125"/>
          </a:xfrm>
          <a:prstGeom prst="rect">
            <a:avLst/>
          </a:prstGeom>
          <a:noFill/>
          <a:ln>
            <a:noFill/>
          </a:ln>
        </p:spPr>
      </p:pic>
    </p:spTree>
    <p:extLst>
      <p:ext uri="{BB962C8B-B14F-4D97-AF65-F5344CB8AC3E}">
        <p14:creationId xmlns="" xmlns:p14="http://schemas.microsoft.com/office/powerpoint/2010/main" val="2039291626"/>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hlinkClick r:id="rId3" action="ppaction://hlinkfile"/>
              </a:rPr>
              <a:t>Internet of Things</a:t>
            </a:r>
            <a:endParaRPr lang="en-US" dirty="0"/>
          </a:p>
        </p:txBody>
      </p:sp>
      <p:pic>
        <p:nvPicPr>
          <p:cNvPr id="4" name="Intel IoT -- What Does The Internet of Things Mean.mp4">
            <a:hlinkClick r:id="" action="ppaction://media"/>
          </p:cNvPr>
          <p:cNvPicPr>
            <a:picLocks noGrp="1" noRot="1" noChangeAspect="1"/>
          </p:cNvPicPr>
          <p:nvPr>
            <p:ph idx="1"/>
            <a:videoFile r:link="rId1"/>
          </p:nvPr>
        </p:nvPicPr>
        <p:blipFill>
          <a:blip r:embed="rId4" cstate="print"/>
          <a:stretch>
            <a:fillRect/>
          </a:stretch>
        </p:blipFill>
        <p:spPr>
          <a:xfrm>
            <a:off x="1524000" y="1600200"/>
            <a:ext cx="6096000" cy="4572000"/>
          </a:xfrm>
          <a:prstGeom prst="rect">
            <a:avLst/>
          </a:prstGeom>
        </p:spPr>
      </p:pic>
      <p:pic>
        <p:nvPicPr>
          <p:cNvPr id="5122" name="Picture 2" descr="C:\Users\prawin\Desktop\CattleWatchillustrdrone-4.png"/>
          <p:cNvPicPr>
            <a:picLocks noChangeAspect="1" noChangeArrowheads="1"/>
          </p:cNvPicPr>
          <p:nvPr/>
        </p:nvPicPr>
        <p:blipFill>
          <a:blip r:embed="rId5"/>
          <a:srcRect/>
          <a:stretch>
            <a:fillRect/>
          </a:stretch>
        </p:blipFill>
        <p:spPr bwMode="auto">
          <a:xfrm>
            <a:off x="1295400" y="1371600"/>
            <a:ext cx="6667500" cy="4714875"/>
          </a:xfrm>
          <a:prstGeom prst="rect">
            <a:avLst/>
          </a:prstGeom>
          <a:noFill/>
        </p:spPr>
      </p:pic>
    </p:spTree>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2" fill="hold" display="0">
                  <p:stCondLst>
                    <p:cond delay="indefinite"/>
                  </p:stCondLst>
                  <p:endCondLst>
                    <p:cond evt="onNext" delay="0">
                      <p:tgtEl>
                        <p:sldTgt/>
                      </p:tgtEl>
                    </p:cond>
                    <p:cond evt="onPrev" delay="0">
                      <p:tgtEl>
                        <p:sldTgt/>
                      </p:tgtEl>
                    </p:cond>
                  </p:end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57670" y="609600"/>
            <a:ext cx="4876800" cy="523220"/>
          </a:xfrm>
          <a:prstGeom prst="rect">
            <a:avLst/>
          </a:prstGeom>
          <a:noFill/>
        </p:spPr>
        <p:txBody>
          <a:bodyPr wrap="square" rtlCol="0">
            <a:spAutoFit/>
          </a:bodyPr>
          <a:lstStyle/>
          <a:p>
            <a:r>
              <a:rPr lang="en-US" sz="2800" dirty="0" smtClean="0">
                <a:latin typeface="Arial Rounded MT Bold" pitchFamily="34" charset="0"/>
              </a:rPr>
              <a:t>Steps to Burn the program.</a:t>
            </a:r>
            <a:endParaRPr lang="en-US" sz="2800" dirty="0">
              <a:latin typeface="Arial Rounded MT Bold" pitchFamily="34" charset="0"/>
            </a:endParaRPr>
          </a:p>
        </p:txBody>
      </p:sp>
      <p:pic>
        <p:nvPicPr>
          <p:cNvPr id="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08114" y="1253470"/>
            <a:ext cx="2200275"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917514" y="1939270"/>
            <a:ext cx="11430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7"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84314" y="2548870"/>
            <a:ext cx="2209800" cy="23312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a:off x="1146114" y="3006070"/>
            <a:ext cx="8382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9" name="Picture 5"/>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5114" y="1240770"/>
            <a:ext cx="2438399" cy="1917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a:xfrm flipH="1">
            <a:off x="6099114" y="2091670"/>
            <a:ext cx="9906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1" name="Picture 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75114" y="3158470"/>
            <a:ext cx="2457450" cy="27425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rot="10800000">
            <a:off x="6406306" y="4834870"/>
            <a:ext cx="1674008"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3432114" y="4987270"/>
            <a:ext cx="1752600" cy="158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612714" y="1710670"/>
            <a:ext cx="301686"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sp>
        <p:nvSpPr>
          <p:cNvPr id="15" name="TextBox 14"/>
          <p:cNvSpPr txBox="1"/>
          <p:nvPr/>
        </p:nvSpPr>
        <p:spPr>
          <a:xfrm>
            <a:off x="844428" y="2865338"/>
            <a:ext cx="301686" cy="369332"/>
          </a:xfrm>
          <a:prstGeom prst="rect">
            <a:avLst/>
          </a:prstGeom>
          <a:noFill/>
        </p:spPr>
        <p:txBody>
          <a:bodyPr wrap="none" rtlCol="0">
            <a:spAutoFit/>
          </a:bodyPr>
          <a:lstStyle/>
          <a:p>
            <a:r>
              <a:rPr lang="en-US" b="1" dirty="0">
                <a:solidFill>
                  <a:srgbClr val="FF0000"/>
                </a:solidFill>
              </a:rPr>
              <a:t>2</a:t>
            </a:r>
          </a:p>
        </p:txBody>
      </p:sp>
      <p:sp>
        <p:nvSpPr>
          <p:cNvPr id="16" name="TextBox 15"/>
          <p:cNvSpPr txBox="1"/>
          <p:nvPr/>
        </p:nvSpPr>
        <p:spPr>
          <a:xfrm>
            <a:off x="7165914" y="1939270"/>
            <a:ext cx="301686" cy="369332"/>
          </a:xfrm>
          <a:prstGeom prst="rect">
            <a:avLst/>
          </a:prstGeom>
          <a:noFill/>
        </p:spPr>
        <p:txBody>
          <a:bodyPr wrap="none" rtlCol="0">
            <a:spAutoFit/>
          </a:bodyPr>
          <a:lstStyle/>
          <a:p>
            <a:r>
              <a:rPr lang="en-US" b="1" dirty="0">
                <a:solidFill>
                  <a:srgbClr val="FF0000"/>
                </a:solidFill>
              </a:rPr>
              <a:t>3</a:t>
            </a:r>
          </a:p>
        </p:txBody>
      </p:sp>
      <p:sp>
        <p:nvSpPr>
          <p:cNvPr id="17" name="TextBox 16"/>
          <p:cNvSpPr txBox="1"/>
          <p:nvPr/>
        </p:nvSpPr>
        <p:spPr>
          <a:xfrm>
            <a:off x="8080314" y="4682470"/>
            <a:ext cx="301686" cy="369332"/>
          </a:xfrm>
          <a:prstGeom prst="rect">
            <a:avLst/>
          </a:prstGeom>
          <a:noFill/>
        </p:spPr>
        <p:txBody>
          <a:bodyPr wrap="none" rtlCol="0">
            <a:spAutoFit/>
          </a:bodyPr>
          <a:lstStyle/>
          <a:p>
            <a:r>
              <a:rPr lang="en-US" b="1" dirty="0">
                <a:solidFill>
                  <a:srgbClr val="FF0000"/>
                </a:solidFill>
              </a:rPr>
              <a:t>4</a:t>
            </a:r>
          </a:p>
        </p:txBody>
      </p:sp>
      <p:sp>
        <p:nvSpPr>
          <p:cNvPr id="18" name="Rectangle 17"/>
          <p:cNvSpPr/>
          <p:nvPr/>
        </p:nvSpPr>
        <p:spPr>
          <a:xfrm>
            <a:off x="3127314" y="4834870"/>
            <a:ext cx="301686" cy="369332"/>
          </a:xfrm>
          <a:prstGeom prst="rect">
            <a:avLst/>
          </a:prstGeom>
        </p:spPr>
        <p:txBody>
          <a:bodyPr wrap="none">
            <a:spAutoFit/>
          </a:bodyPr>
          <a:lstStyle/>
          <a:p>
            <a:r>
              <a:rPr lang="en-US" b="1" dirty="0" smtClean="0">
                <a:solidFill>
                  <a:srgbClr val="FF0000"/>
                </a:solidFill>
              </a:rPr>
              <a:t>5</a:t>
            </a:r>
            <a:endParaRPr lang="en-US" b="1" dirty="0">
              <a:solidFill>
                <a:srgbClr val="FF0000"/>
              </a:solidFill>
            </a:endParaRPr>
          </a:p>
        </p:txBody>
      </p:sp>
    </p:spTree>
    <p:extLst>
      <p:ext uri="{BB962C8B-B14F-4D97-AF65-F5344CB8AC3E}">
        <p14:creationId xmlns="" xmlns:p14="http://schemas.microsoft.com/office/powerpoint/2010/main" val="198842528"/>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latin typeface="Arial Rounded MT Bold" pitchFamily="34" charset="0"/>
              </a:rPr>
              <a:t>LED Exercises…</a:t>
            </a:r>
            <a:endParaRPr lang="en-US" dirty="0">
              <a:latin typeface="Arial Rounded MT Bold" pitchFamily="34" charset="0"/>
            </a:endParaRPr>
          </a:p>
        </p:txBody>
      </p:sp>
      <p:sp>
        <p:nvSpPr>
          <p:cNvPr id="5" name="Content Placeholder 4"/>
          <p:cNvSpPr>
            <a:spLocks noGrp="1"/>
          </p:cNvSpPr>
          <p:nvPr>
            <p:ph idx="1"/>
          </p:nvPr>
        </p:nvSpPr>
        <p:spPr>
          <a:xfrm>
            <a:off x="457200" y="1905000"/>
            <a:ext cx="8229600" cy="4525963"/>
          </a:xfrm>
        </p:spPr>
        <p:txBody>
          <a:bodyPr>
            <a:normAutofit/>
          </a:bodyPr>
          <a:lstStyle/>
          <a:p>
            <a:r>
              <a:rPr lang="en-US" sz="2400" dirty="0" smtClean="0"/>
              <a:t>Glow a single LED.</a:t>
            </a:r>
          </a:p>
          <a:p>
            <a:r>
              <a:rPr lang="en-US" sz="2400" dirty="0" smtClean="0"/>
              <a:t>Blink a single LED.</a:t>
            </a:r>
          </a:p>
          <a:p>
            <a:r>
              <a:rPr lang="en-US" sz="2400" dirty="0" smtClean="0"/>
              <a:t>Glow all 4 LEDs</a:t>
            </a:r>
          </a:p>
          <a:p>
            <a:r>
              <a:rPr lang="en-US" sz="2400" dirty="0" smtClean="0"/>
              <a:t>Blink all 4 LEDs</a:t>
            </a:r>
          </a:p>
          <a:p>
            <a:r>
              <a:rPr lang="en-US" sz="2400" dirty="0" smtClean="0"/>
              <a:t>Blink even and odd LEDs</a:t>
            </a:r>
          </a:p>
        </p:txBody>
      </p:sp>
      <p:pic>
        <p:nvPicPr>
          <p:cNvPr id="6" name="Picture 2" descr="C:\Users\i3indya\Desktop\question3.png"/>
          <p:cNvPicPr>
            <a:picLocks noChangeAspect="1" noChangeArrowheads="1"/>
          </p:cNvPicPr>
          <p:nvPr/>
        </p:nvPicPr>
        <p:blipFill>
          <a:blip r:embed="rId2" cstate="print"/>
          <a:srcRect/>
          <a:stretch>
            <a:fillRect/>
          </a:stretch>
        </p:blipFill>
        <p:spPr bwMode="auto">
          <a:xfrm>
            <a:off x="4562476" y="1295400"/>
            <a:ext cx="4333876" cy="4953000"/>
          </a:xfrm>
          <a:prstGeom prst="rect">
            <a:avLst/>
          </a:prstGeom>
          <a:noFill/>
        </p:spPr>
      </p:pic>
    </p:spTree>
    <p:extLst>
      <p:ext uri="{BB962C8B-B14F-4D97-AF65-F5344CB8AC3E}">
        <p14:creationId xmlns="" xmlns:p14="http://schemas.microsoft.com/office/powerpoint/2010/main" val="260715924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50"/>
                </a:solidFill>
              </a:rPr>
              <a:t>RELAY</a:t>
            </a:r>
            <a:endParaRPr lang="en-US" dirty="0">
              <a:solidFill>
                <a:srgbClr val="00B050"/>
              </a:solidFill>
            </a:endParaRPr>
          </a:p>
        </p:txBody>
      </p:sp>
      <p:sp>
        <p:nvSpPr>
          <p:cNvPr id="3" name="Content Placeholder 2"/>
          <p:cNvSpPr>
            <a:spLocks noGrp="1"/>
          </p:cNvSpPr>
          <p:nvPr>
            <p:ph idx="1"/>
          </p:nvPr>
        </p:nvSpPr>
        <p:spPr>
          <a:xfrm>
            <a:off x="228600" y="2819400"/>
            <a:ext cx="8229600" cy="2362200"/>
          </a:xfrm>
        </p:spPr>
        <p:txBody>
          <a:bodyPr>
            <a:normAutofit/>
          </a:bodyPr>
          <a:lstStyle/>
          <a:p>
            <a:r>
              <a:rPr lang="en-US" sz="2400" b="1" dirty="0" smtClean="0">
                <a:latin typeface="Cambria" pitchFamily="18" charset="0"/>
              </a:rPr>
              <a:t>Electromagnet</a:t>
            </a:r>
          </a:p>
          <a:p>
            <a:r>
              <a:rPr lang="en-US" sz="2400" b="1" dirty="0" smtClean="0">
                <a:latin typeface="Cambria" pitchFamily="18" charset="0"/>
              </a:rPr>
              <a:t>Armature </a:t>
            </a:r>
            <a:r>
              <a:rPr lang="en-US" sz="2400" dirty="0" smtClean="0">
                <a:latin typeface="Cambria" pitchFamily="18" charset="0"/>
              </a:rPr>
              <a:t>that can be attracted by the electromagnet</a:t>
            </a:r>
          </a:p>
          <a:p>
            <a:r>
              <a:rPr lang="en-US" sz="2400" dirty="0" smtClean="0">
                <a:latin typeface="Cambria" pitchFamily="18" charset="0"/>
              </a:rPr>
              <a:t> </a:t>
            </a:r>
            <a:r>
              <a:rPr lang="en-US" sz="2400" b="1" dirty="0" smtClean="0">
                <a:latin typeface="Cambria" pitchFamily="18" charset="0"/>
              </a:rPr>
              <a:t>Spring</a:t>
            </a:r>
          </a:p>
          <a:p>
            <a:r>
              <a:rPr lang="en-US" sz="2400" dirty="0" smtClean="0">
                <a:latin typeface="Cambria" pitchFamily="18" charset="0"/>
              </a:rPr>
              <a:t> </a:t>
            </a:r>
            <a:r>
              <a:rPr lang="en-US" sz="2400" b="1" dirty="0" smtClean="0">
                <a:latin typeface="Cambria" pitchFamily="18" charset="0"/>
              </a:rPr>
              <a:t>Set of electrical contacts</a:t>
            </a:r>
            <a:endParaRPr lang="en-US" sz="2400" dirty="0">
              <a:latin typeface="Cambria" pitchFamily="18" charset="0"/>
            </a:endParaRPr>
          </a:p>
        </p:txBody>
      </p:sp>
      <p:pic>
        <p:nvPicPr>
          <p:cNvPr id="4" name="Picture 3"/>
          <p:cNvPicPr>
            <a:picLocks noChangeAspect="1" noChangeArrowheads="1"/>
          </p:cNvPicPr>
          <p:nvPr/>
        </p:nvPicPr>
        <p:blipFill>
          <a:blip r:embed="rId2" cstate="print"/>
          <a:srcRect/>
          <a:stretch>
            <a:fillRect/>
          </a:stretch>
        </p:blipFill>
        <p:spPr bwMode="auto">
          <a:xfrm>
            <a:off x="4648200" y="1524000"/>
            <a:ext cx="2362200" cy="1752600"/>
          </a:xfrm>
          <a:prstGeom prst="rect">
            <a:avLst/>
          </a:prstGeom>
          <a:noFill/>
          <a:ln w="9525">
            <a:noFill/>
            <a:miter lim="800000"/>
            <a:headEnd/>
            <a:tailEnd/>
          </a:ln>
          <a:effectLst/>
        </p:spPr>
      </p:pic>
      <p:sp>
        <p:nvSpPr>
          <p:cNvPr id="5" name="Rectangle 4"/>
          <p:cNvSpPr/>
          <p:nvPr/>
        </p:nvSpPr>
        <p:spPr>
          <a:xfrm>
            <a:off x="381000" y="1447800"/>
            <a:ext cx="4572000" cy="1015663"/>
          </a:xfrm>
          <a:prstGeom prst="rect">
            <a:avLst/>
          </a:prstGeom>
        </p:spPr>
        <p:txBody>
          <a:bodyPr>
            <a:spAutoFit/>
          </a:bodyPr>
          <a:lstStyle/>
          <a:p>
            <a:r>
              <a:rPr lang="en-US" sz="2000" dirty="0" smtClean="0">
                <a:latin typeface="Cambria" pitchFamily="18" charset="0"/>
              </a:rPr>
              <a:t>A relay is a simple electromechanical switch made up of an electromagnet </a:t>
            </a:r>
          </a:p>
          <a:p>
            <a:r>
              <a:rPr lang="en-US" sz="2000" dirty="0" smtClean="0">
                <a:latin typeface="Cambria" pitchFamily="18" charset="0"/>
              </a:rPr>
              <a:t>and a set of contacts.</a:t>
            </a:r>
            <a:endParaRPr lang="en-US" sz="2000" dirty="0">
              <a:latin typeface="Cambria" pitchFamily="18" charset="0"/>
            </a:endParaRPr>
          </a:p>
        </p:txBody>
      </p:sp>
      <p:pic>
        <p:nvPicPr>
          <p:cNvPr id="7" name="Picture 6" descr="how-a-relay-works.gif"/>
          <p:cNvPicPr>
            <a:picLocks noChangeAspect="1"/>
          </p:cNvPicPr>
          <p:nvPr/>
        </p:nvPicPr>
        <p:blipFill>
          <a:blip r:embed="rId3" cstate="print"/>
          <a:stretch>
            <a:fillRect/>
          </a:stretch>
        </p:blipFill>
        <p:spPr>
          <a:xfrm>
            <a:off x="4267200" y="3962400"/>
            <a:ext cx="3810000" cy="2114550"/>
          </a:xfrm>
          <a:prstGeom prst="rect">
            <a:avLst/>
          </a:prstGeom>
        </p:spPr>
      </p:pic>
    </p:spTree>
    <p:extLst>
      <p:ext uri="{BB962C8B-B14F-4D97-AF65-F5344CB8AC3E}">
        <p14:creationId xmlns="" xmlns:p14="http://schemas.microsoft.com/office/powerpoint/2010/main" val="104673328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95600" y="304800"/>
            <a:ext cx="4419600" cy="707886"/>
          </a:xfrm>
          <a:prstGeom prst="rect">
            <a:avLst/>
          </a:prstGeom>
        </p:spPr>
        <p:txBody>
          <a:bodyPr wrap="square">
            <a:spAutoFit/>
          </a:bodyPr>
          <a:lstStyle/>
          <a:p>
            <a:r>
              <a:rPr lang="en-US" sz="4000" b="1" dirty="0" smtClean="0">
                <a:solidFill>
                  <a:srgbClr val="00B050"/>
                </a:solidFill>
              </a:rPr>
              <a:t>RELAY connections</a:t>
            </a:r>
            <a:endParaRPr lang="en-US" sz="4000" dirty="0"/>
          </a:p>
        </p:txBody>
      </p:sp>
      <p:pic>
        <p:nvPicPr>
          <p:cNvPr id="4" name="Picture 3" descr="howrelayswork_1268490625.gif"/>
          <p:cNvPicPr>
            <a:picLocks noChangeAspect="1"/>
          </p:cNvPicPr>
          <p:nvPr/>
        </p:nvPicPr>
        <p:blipFill>
          <a:blip r:embed="rId2" cstate="print"/>
          <a:stretch>
            <a:fillRect/>
          </a:stretch>
        </p:blipFill>
        <p:spPr>
          <a:xfrm>
            <a:off x="457200" y="1524000"/>
            <a:ext cx="8239125" cy="4114800"/>
          </a:xfrm>
          <a:prstGeom prst="rect">
            <a:avLst/>
          </a:prstGeom>
        </p:spPr>
      </p:pic>
    </p:spTree>
    <p:extLst>
      <p:ext uri="{BB962C8B-B14F-4D97-AF65-F5344CB8AC3E}">
        <p14:creationId xmlns="" xmlns:p14="http://schemas.microsoft.com/office/powerpoint/2010/main" val="442783487"/>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2590800"/>
            <a:ext cx="1388522" cy="369332"/>
          </a:xfrm>
          <a:prstGeom prst="rect">
            <a:avLst/>
          </a:prstGeom>
        </p:spPr>
        <p:txBody>
          <a:bodyPr wrap="square">
            <a:spAutoFit/>
          </a:bodyPr>
          <a:lstStyle/>
          <a:p>
            <a:r>
              <a:rPr lang="en-US" b="1" dirty="0" smtClean="0">
                <a:latin typeface="Cambria" pitchFamily="18" charset="0"/>
              </a:rPr>
              <a:t> </a:t>
            </a:r>
            <a:endParaRPr lang="en-US" dirty="0"/>
          </a:p>
        </p:txBody>
      </p:sp>
      <p:sp>
        <p:nvSpPr>
          <p:cNvPr id="5" name="Rectangle 4"/>
          <p:cNvSpPr/>
          <p:nvPr/>
        </p:nvSpPr>
        <p:spPr>
          <a:xfrm>
            <a:off x="2971800" y="228600"/>
            <a:ext cx="3505200" cy="707886"/>
          </a:xfrm>
          <a:prstGeom prst="rect">
            <a:avLst/>
          </a:prstGeom>
        </p:spPr>
        <p:txBody>
          <a:bodyPr wrap="square">
            <a:spAutoFit/>
          </a:bodyPr>
          <a:lstStyle/>
          <a:p>
            <a:r>
              <a:rPr lang="en-US" sz="4000" b="1" dirty="0" smtClean="0">
                <a:latin typeface="Cambria" pitchFamily="18" charset="0"/>
              </a:rPr>
              <a:t>ADC  Theory</a:t>
            </a:r>
            <a:endParaRPr lang="en-US" sz="4000" dirty="0">
              <a:latin typeface="Cambria" pitchFamily="18" charset="0"/>
            </a:endParaRPr>
          </a:p>
        </p:txBody>
      </p:sp>
      <p:pic>
        <p:nvPicPr>
          <p:cNvPr id="6" name="Picture 3"/>
          <p:cNvPicPr>
            <a:picLocks noChangeAspect="1" noChangeArrowheads="1"/>
          </p:cNvPicPr>
          <p:nvPr/>
        </p:nvPicPr>
        <p:blipFill>
          <a:blip r:embed="rId2" cstate="print"/>
          <a:srcRect/>
          <a:stretch>
            <a:fillRect/>
          </a:stretch>
        </p:blipFill>
        <p:spPr bwMode="auto">
          <a:xfrm>
            <a:off x="4572000" y="1752600"/>
            <a:ext cx="3371850" cy="2914650"/>
          </a:xfrm>
          <a:prstGeom prst="rect">
            <a:avLst/>
          </a:prstGeom>
          <a:noFill/>
          <a:ln w="9525">
            <a:noFill/>
            <a:miter lim="800000"/>
            <a:headEnd/>
            <a:tailEnd/>
          </a:ln>
          <a:effectLst/>
        </p:spPr>
      </p:pic>
      <p:sp>
        <p:nvSpPr>
          <p:cNvPr id="7" name="Rectangle 6"/>
          <p:cNvSpPr/>
          <p:nvPr/>
        </p:nvSpPr>
        <p:spPr>
          <a:xfrm>
            <a:off x="990600" y="1295400"/>
            <a:ext cx="4267200" cy="707886"/>
          </a:xfrm>
          <a:prstGeom prst="rect">
            <a:avLst/>
          </a:prstGeom>
        </p:spPr>
        <p:txBody>
          <a:bodyPr wrap="square">
            <a:spAutoFit/>
          </a:bodyPr>
          <a:lstStyle/>
          <a:p>
            <a:r>
              <a:rPr lang="en-US" sz="2000" b="1" dirty="0" smtClean="0">
                <a:latin typeface="Cambria" pitchFamily="18" charset="0"/>
              </a:rPr>
              <a:t>ADC : </a:t>
            </a:r>
            <a:r>
              <a:rPr lang="en-US" sz="2000" dirty="0" smtClean="0">
                <a:latin typeface="Cambria" pitchFamily="18" charset="0"/>
              </a:rPr>
              <a:t>Analog to digital converter.</a:t>
            </a:r>
          </a:p>
          <a:p>
            <a:r>
              <a:rPr lang="en-US" sz="2000" dirty="0" smtClean="0">
                <a:latin typeface="Cambria" pitchFamily="18" charset="0"/>
              </a:rPr>
              <a:t>&gt;&gt; to sense the environment.</a:t>
            </a:r>
            <a:r>
              <a:rPr lang="en-US" dirty="0" smtClean="0">
                <a:latin typeface="Lucida Calligraphy" pitchFamily="66" charset="0"/>
              </a:rPr>
              <a:t> </a:t>
            </a:r>
            <a:endParaRPr lang="en-US" dirty="0"/>
          </a:p>
        </p:txBody>
      </p:sp>
      <p:sp>
        <p:nvSpPr>
          <p:cNvPr id="8" name="Rectangle 7"/>
          <p:cNvSpPr/>
          <p:nvPr/>
        </p:nvSpPr>
        <p:spPr>
          <a:xfrm>
            <a:off x="990600" y="2209800"/>
            <a:ext cx="3352800" cy="2523768"/>
          </a:xfrm>
          <a:prstGeom prst="rect">
            <a:avLst/>
          </a:prstGeom>
        </p:spPr>
        <p:txBody>
          <a:bodyPr wrap="square">
            <a:spAutoFit/>
          </a:bodyPr>
          <a:lstStyle/>
          <a:p>
            <a:r>
              <a:rPr lang="en-US" sz="2000" dirty="0" smtClean="0">
                <a:latin typeface="Cambria" pitchFamily="18" charset="0"/>
              </a:rPr>
              <a:t>• 10-bit Resolution (8-bit Accuracy on ADC4 and ADC5).</a:t>
            </a:r>
          </a:p>
          <a:p>
            <a:r>
              <a:rPr lang="en-US" sz="2000" dirty="0" smtClean="0">
                <a:latin typeface="Cambria" pitchFamily="18" charset="0"/>
              </a:rPr>
              <a:t>• 65 - 260 μs Conversion Time</a:t>
            </a:r>
          </a:p>
          <a:p>
            <a:r>
              <a:rPr lang="en-US" sz="2000" dirty="0" smtClean="0">
                <a:latin typeface="Cambria" pitchFamily="18" charset="0"/>
              </a:rPr>
              <a:t>• Selectable 2.56V ADC Reference Voltage.</a:t>
            </a:r>
          </a:p>
          <a:p>
            <a:endParaRPr lang="en-US" dirty="0"/>
          </a:p>
        </p:txBody>
      </p:sp>
      <p:sp>
        <p:nvSpPr>
          <p:cNvPr id="9" name="Rectangle 8"/>
          <p:cNvSpPr/>
          <p:nvPr/>
        </p:nvSpPr>
        <p:spPr>
          <a:xfrm>
            <a:off x="1143000" y="5105400"/>
            <a:ext cx="5867400" cy="369332"/>
          </a:xfrm>
          <a:prstGeom prst="rect">
            <a:avLst/>
          </a:prstGeom>
        </p:spPr>
        <p:txBody>
          <a:bodyPr wrap="square">
            <a:spAutoFit/>
          </a:bodyPr>
          <a:lstStyle/>
          <a:p>
            <a:pPr lvl="0" eaLnBrk="0" fontAlgn="base" hangingPunct="0">
              <a:spcBef>
                <a:spcPct val="0"/>
              </a:spcBef>
              <a:spcAft>
                <a:spcPct val="0"/>
              </a:spcAft>
            </a:pPr>
            <a:r>
              <a:rPr lang="en-US" dirty="0" smtClean="0">
                <a:ea typeface="Times New Roman" pitchFamily="18" charset="0"/>
                <a:cs typeface="Arial" pitchFamily="34" charset="0"/>
              </a:rPr>
              <a:t>                                           </a:t>
            </a:r>
            <a:endParaRPr lang="en-US" dirty="0" smtClean="0">
              <a:latin typeface="Cambria" pitchFamily="18" charset="0"/>
              <a:cs typeface="Arial" pitchFamily="34" charset="0"/>
            </a:endParaRPr>
          </a:p>
        </p:txBody>
      </p:sp>
    </p:spTree>
    <p:extLst>
      <p:ext uri="{BB962C8B-B14F-4D97-AF65-F5344CB8AC3E}">
        <p14:creationId xmlns="" xmlns:p14="http://schemas.microsoft.com/office/powerpoint/2010/main" val="4007316933"/>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2514600"/>
          </a:xfrm>
        </p:spPr>
        <p:txBody>
          <a:bodyPr>
            <a:noAutofit/>
          </a:bodyPr>
          <a:lstStyle/>
          <a:p>
            <a:pPr lvl="0" algn="just"/>
            <a:r>
              <a:rPr lang="en-US" sz="2800" b="1" dirty="0" smtClean="0"/>
              <a:t>LDR</a:t>
            </a:r>
            <a:r>
              <a:rPr lang="en-US" sz="2000" dirty="0"/>
              <a:t> </a:t>
            </a:r>
            <a:br>
              <a:rPr lang="en-US" sz="2000" dirty="0"/>
            </a:br>
            <a:r>
              <a:rPr lang="en-US" sz="2000" dirty="0" smtClean="0"/>
              <a:t>Light dependent resistors come in different shapes and colors. </a:t>
            </a:r>
            <a:r>
              <a:rPr lang="en-US" sz="2000" b="1" dirty="0" smtClean="0"/>
              <a:t>LDRs are very useful in many electronic circuits</a:t>
            </a:r>
            <a:r>
              <a:rPr lang="en-US" sz="2000" dirty="0" smtClean="0"/>
              <a:t>, especially in alarms, switching devices, clocks, street lights and more. It is used to turn ON or OFF a device according to the ambient light.</a:t>
            </a:r>
            <a:endParaRPr lang="en-US" sz="2000" dirty="0"/>
          </a:p>
        </p:txBody>
      </p:sp>
      <p:sp>
        <p:nvSpPr>
          <p:cNvPr id="10242" name="AutoShape 2"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descr="LDR-Working-Principle.jpg"/>
          <p:cNvPicPr>
            <a:picLocks noChangeAspect="1"/>
          </p:cNvPicPr>
          <p:nvPr/>
        </p:nvPicPr>
        <p:blipFill>
          <a:blip r:embed="rId2" cstate="print"/>
          <a:stretch>
            <a:fillRect/>
          </a:stretch>
        </p:blipFill>
        <p:spPr>
          <a:xfrm>
            <a:off x="457200" y="2438400"/>
            <a:ext cx="2381250" cy="2114550"/>
          </a:xfrm>
          <a:prstGeom prst="rect">
            <a:avLst/>
          </a:prstGeom>
          <a:ln>
            <a:noFill/>
          </a:ln>
          <a:effectLst>
            <a:softEdge rad="112500"/>
          </a:effectLst>
        </p:spPr>
      </p:pic>
      <p:pic>
        <p:nvPicPr>
          <p:cNvPr id="8" name="Picture 7" descr="LDR.jpg"/>
          <p:cNvPicPr>
            <a:picLocks noChangeAspect="1"/>
          </p:cNvPicPr>
          <p:nvPr/>
        </p:nvPicPr>
        <p:blipFill>
          <a:blip r:embed="rId3" cstate="print"/>
          <a:stretch>
            <a:fillRect/>
          </a:stretch>
        </p:blipFill>
        <p:spPr>
          <a:xfrm>
            <a:off x="2819400" y="3657600"/>
            <a:ext cx="3581400" cy="2238375"/>
          </a:xfrm>
          <a:prstGeom prst="rect">
            <a:avLst/>
          </a:prstGeom>
          <a:ln>
            <a:noFill/>
          </a:ln>
          <a:effectLst>
            <a:softEdge rad="112500"/>
          </a:effectLst>
        </p:spPr>
      </p:pic>
      <p:pic>
        <p:nvPicPr>
          <p:cNvPr id="10" name="Content Placeholder 9" descr="71q3QaYo2iL._SL1416_.jpg"/>
          <p:cNvPicPr>
            <a:picLocks noGrp="1" noChangeAspect="1"/>
          </p:cNvPicPr>
          <p:nvPr>
            <p:ph idx="1"/>
          </p:nvPr>
        </p:nvPicPr>
        <p:blipFill>
          <a:blip r:embed="rId4" cstate="print"/>
          <a:stretch>
            <a:fillRect/>
          </a:stretch>
        </p:blipFill>
        <p:spPr>
          <a:xfrm>
            <a:off x="6400800" y="2743200"/>
            <a:ext cx="2468563" cy="2468563"/>
          </a:xfrm>
          <a:prstGeom prst="rect">
            <a:avLst/>
          </a:prstGeom>
          <a:ln>
            <a:noFill/>
          </a:ln>
          <a:effectLst>
            <a:softEdge rad="112500"/>
          </a:effectLst>
        </p:spPr>
      </p:pic>
    </p:spTree>
    <p:extLst>
      <p:ext uri="{BB962C8B-B14F-4D97-AF65-F5344CB8AC3E}">
        <p14:creationId xmlns="" xmlns:p14="http://schemas.microsoft.com/office/powerpoint/2010/main" val="729747186"/>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2514600"/>
          </a:xfrm>
        </p:spPr>
        <p:txBody>
          <a:bodyPr>
            <a:noAutofit/>
          </a:bodyPr>
          <a:lstStyle/>
          <a:p>
            <a:pPr lvl="0" algn="just"/>
            <a:r>
              <a:rPr lang="en-US" sz="2800" b="1" dirty="0" smtClean="0"/>
              <a:t>LDR</a:t>
            </a:r>
            <a:r>
              <a:rPr lang="en-US" sz="2000" dirty="0"/>
              <a:t> </a:t>
            </a:r>
            <a:br>
              <a:rPr lang="en-US" sz="2000" dirty="0"/>
            </a:br>
            <a:r>
              <a:rPr lang="en-US" sz="2000" dirty="0" smtClean="0"/>
              <a:t>Light dependent resistors come in different shapes and colors. </a:t>
            </a:r>
            <a:r>
              <a:rPr lang="en-US" sz="2000" b="1" dirty="0" smtClean="0"/>
              <a:t>LDRs are very useful in many electronic circuits</a:t>
            </a:r>
            <a:r>
              <a:rPr lang="en-US" sz="2000" dirty="0" smtClean="0"/>
              <a:t>, especially in alarms, switching devices, clocks, street lights and more. It is used to turn ON or OFF a device according to the ambient light.</a:t>
            </a:r>
            <a:endParaRPr lang="en-US" sz="2000" dirty="0"/>
          </a:p>
        </p:txBody>
      </p:sp>
      <p:sp>
        <p:nvSpPr>
          <p:cNvPr id="10242" name="AutoShape 2"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1" name="Content Placeholder 10" descr="dig7a.gif"/>
          <p:cNvPicPr>
            <a:picLocks noGrp="1" noChangeAspect="1"/>
          </p:cNvPicPr>
          <p:nvPr>
            <p:ph idx="1"/>
          </p:nvPr>
        </p:nvPicPr>
        <p:blipFill>
          <a:blip r:embed="rId2" cstate="print"/>
          <a:stretch>
            <a:fillRect/>
          </a:stretch>
        </p:blipFill>
        <p:spPr>
          <a:xfrm>
            <a:off x="2895600" y="2133600"/>
            <a:ext cx="5257800" cy="4103309"/>
          </a:xfrm>
          <a:prstGeom prst="rect">
            <a:avLst/>
          </a:prstGeom>
          <a:ln>
            <a:noFill/>
          </a:ln>
          <a:effectLst>
            <a:softEdge rad="112500"/>
          </a:effectLst>
        </p:spPr>
      </p:pic>
    </p:spTree>
    <p:extLst>
      <p:ext uri="{BB962C8B-B14F-4D97-AF65-F5344CB8AC3E}">
        <p14:creationId xmlns="" xmlns:p14="http://schemas.microsoft.com/office/powerpoint/2010/main" val="729747186"/>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8229600" cy="2514600"/>
          </a:xfrm>
        </p:spPr>
        <p:txBody>
          <a:bodyPr>
            <a:noAutofit/>
          </a:bodyPr>
          <a:lstStyle/>
          <a:p>
            <a:pPr lvl="0" algn="just"/>
            <a:r>
              <a:rPr lang="en-US" sz="2800" b="1" dirty="0" smtClean="0"/>
              <a:t>LDR</a:t>
            </a:r>
            <a:r>
              <a:rPr lang="en-US" sz="2000" dirty="0"/>
              <a:t> </a:t>
            </a:r>
            <a:br>
              <a:rPr lang="en-US" sz="2000" dirty="0"/>
            </a:br>
            <a:r>
              <a:rPr lang="en-US" sz="2000" dirty="0" smtClean="0"/>
              <a:t>Light dependent resistors come in different shapes and colors. </a:t>
            </a:r>
            <a:r>
              <a:rPr lang="en-US" sz="2000" b="1" dirty="0" smtClean="0"/>
              <a:t>LDRs are very useful in many electronic circuits</a:t>
            </a:r>
            <a:r>
              <a:rPr lang="en-US" sz="2000" dirty="0" smtClean="0"/>
              <a:t>, especially in alarms, switching devices, clocks, street lights and more. It is used to turn ON or OFF a device according to the ambient light.</a:t>
            </a:r>
            <a:endParaRPr lang="en-US" sz="2000" dirty="0"/>
          </a:p>
        </p:txBody>
      </p:sp>
      <p:sp>
        <p:nvSpPr>
          <p:cNvPr id="10242" name="AutoShape 2"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44" name="AutoShape 4" descr="Image result for lDR sens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 name="Content Placeholder 9" descr="night-light4copy.gif"/>
          <p:cNvPicPr>
            <a:picLocks noGrp="1" noChangeAspect="1"/>
          </p:cNvPicPr>
          <p:nvPr>
            <p:ph idx="1"/>
          </p:nvPr>
        </p:nvPicPr>
        <p:blipFill>
          <a:blip r:embed="rId2" cstate="print"/>
          <a:stretch>
            <a:fillRect/>
          </a:stretch>
        </p:blipFill>
        <p:spPr>
          <a:xfrm>
            <a:off x="1295400" y="2438400"/>
            <a:ext cx="6705600" cy="3496551"/>
          </a:xfrm>
          <a:prstGeom prst="rect">
            <a:avLst/>
          </a:prstGeom>
          <a:ln>
            <a:noFill/>
          </a:ln>
          <a:effectLst>
            <a:softEdge rad="112500"/>
          </a:effectLst>
        </p:spPr>
      </p:pic>
    </p:spTree>
    <p:extLst>
      <p:ext uri="{BB962C8B-B14F-4D97-AF65-F5344CB8AC3E}">
        <p14:creationId xmlns="" xmlns:p14="http://schemas.microsoft.com/office/powerpoint/2010/main" val="729747186"/>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ADC</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7" name="TextBox 6"/>
          <p:cNvSpPr txBox="1"/>
          <p:nvPr/>
        </p:nvSpPr>
        <p:spPr>
          <a:xfrm>
            <a:off x="304800" y="2438400"/>
            <a:ext cx="5562600" cy="707886"/>
          </a:xfrm>
          <a:prstGeom prst="rect">
            <a:avLst/>
          </a:prstGeom>
          <a:noFill/>
        </p:spPr>
        <p:txBody>
          <a:bodyPr wrap="square" rtlCol="0">
            <a:spAutoFit/>
          </a:bodyPr>
          <a:lstStyle/>
          <a:p>
            <a:r>
              <a:rPr lang="en-US" sz="2000" b="1" dirty="0" smtClean="0">
                <a:latin typeface="Arial Rounded MT Bold" pitchFamily="34" charset="0"/>
              </a:rPr>
              <a:t>ADCSRA	</a:t>
            </a:r>
            <a:r>
              <a:rPr lang="en-US" sz="2000" b="1" dirty="0" smtClean="0">
                <a:latin typeface="Arial Rounded MT Bold" pitchFamily="34" charset="0"/>
                <a:sym typeface="Wingdings" pitchFamily="2" charset="2"/>
              </a:rPr>
              <a:t></a:t>
            </a:r>
            <a:r>
              <a:rPr lang="en-US" sz="2000" b="1" dirty="0" smtClean="0">
                <a:latin typeface="Arial Rounded MT Bold" pitchFamily="34" charset="0"/>
              </a:rPr>
              <a:t>	PORTA</a:t>
            </a:r>
          </a:p>
          <a:p>
            <a:r>
              <a:rPr lang="en-US" sz="2000" b="1" dirty="0" smtClean="0">
                <a:latin typeface="Arial Rounded MT Bold" pitchFamily="34" charset="0"/>
              </a:rPr>
              <a:t>ADMUX	</a:t>
            </a:r>
            <a:r>
              <a:rPr lang="en-US" sz="2000" b="1" dirty="0" smtClean="0">
                <a:latin typeface="Arial Rounded MT Bold" pitchFamily="34" charset="0"/>
                <a:sym typeface="Wingdings" pitchFamily="2" charset="2"/>
              </a:rPr>
              <a:t></a:t>
            </a:r>
            <a:r>
              <a:rPr lang="en-US" sz="2000" b="1" dirty="0" smtClean="0">
                <a:latin typeface="Arial Rounded MT Bold" pitchFamily="34" charset="0"/>
              </a:rPr>
              <a:t>	PORTB</a:t>
            </a:r>
          </a:p>
        </p:txBody>
      </p:sp>
      <p:graphicFrame>
        <p:nvGraphicFramePr>
          <p:cNvPr id="8" name="Table 7"/>
          <p:cNvGraphicFramePr>
            <a:graphicFrameLocks noGrp="1"/>
          </p:cNvGraphicFramePr>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PB7</a:t>
                      </a:r>
                      <a:endParaRPr lang="en-US" dirty="0"/>
                    </a:p>
                  </a:txBody>
                  <a:tcPr/>
                </a:tc>
                <a:tc>
                  <a:txBody>
                    <a:bodyPr/>
                    <a:lstStyle/>
                    <a:p>
                      <a:pPr algn="ctr"/>
                      <a:r>
                        <a:rPr lang="en-US" dirty="0" smtClean="0"/>
                        <a:t>PB6</a:t>
                      </a:r>
                      <a:endParaRPr lang="en-US" dirty="0"/>
                    </a:p>
                  </a:txBody>
                  <a:tcPr/>
                </a:tc>
                <a:tc>
                  <a:txBody>
                    <a:bodyPr/>
                    <a:lstStyle/>
                    <a:p>
                      <a:pPr algn="ctr"/>
                      <a:r>
                        <a:rPr lang="en-US" dirty="0" smtClean="0"/>
                        <a:t>PB5</a:t>
                      </a:r>
                      <a:endParaRPr lang="en-US" dirty="0"/>
                    </a:p>
                  </a:txBody>
                  <a:tcPr/>
                </a:tc>
                <a:tc>
                  <a:txBody>
                    <a:bodyPr/>
                    <a:lstStyle/>
                    <a:p>
                      <a:pPr algn="ctr"/>
                      <a:r>
                        <a:rPr lang="en-US" dirty="0" smtClean="0"/>
                        <a:t>PB4</a:t>
                      </a:r>
                      <a:endParaRPr lang="en-US" dirty="0"/>
                    </a:p>
                  </a:txBody>
                  <a:tcPr/>
                </a:tc>
                <a:tc>
                  <a:txBody>
                    <a:bodyPr/>
                    <a:lstStyle/>
                    <a:p>
                      <a:pPr algn="ctr"/>
                      <a:r>
                        <a:rPr lang="en-US" dirty="0" smtClean="0"/>
                        <a:t>PB3</a:t>
                      </a:r>
                      <a:endParaRPr lang="en-US" dirty="0"/>
                    </a:p>
                  </a:txBody>
                  <a:tcPr/>
                </a:tc>
                <a:tc>
                  <a:txBody>
                    <a:bodyPr/>
                    <a:lstStyle/>
                    <a:p>
                      <a:pPr algn="ctr"/>
                      <a:r>
                        <a:rPr lang="en-US" dirty="0" smtClean="0"/>
                        <a:t>PB2</a:t>
                      </a:r>
                      <a:endParaRPr lang="en-US" dirty="0"/>
                    </a:p>
                  </a:txBody>
                  <a:tcPr/>
                </a:tc>
                <a:tc>
                  <a:txBody>
                    <a:bodyPr/>
                    <a:lstStyle/>
                    <a:p>
                      <a:pPr algn="ctr"/>
                      <a:r>
                        <a:rPr lang="en-US" dirty="0" smtClean="0"/>
                        <a:t>PB1</a:t>
                      </a:r>
                      <a:endParaRPr lang="en-US" dirty="0"/>
                    </a:p>
                  </a:txBody>
                  <a:tcPr/>
                </a:tc>
                <a:tc>
                  <a:txBody>
                    <a:bodyPr/>
                    <a:lstStyle/>
                    <a:p>
                      <a:pPr algn="ctr"/>
                      <a:r>
                        <a:rPr lang="en-US" dirty="0" smtClean="0"/>
                        <a:t>PB0</a:t>
                      </a:r>
                      <a:endParaRPr lang="en-US" dirty="0"/>
                    </a:p>
                  </a:txBody>
                  <a:tcPr/>
                </a:tc>
              </a:tr>
            </a:tbl>
          </a:graphicData>
        </a:graphic>
      </p:graphicFrame>
      <p:sp>
        <p:nvSpPr>
          <p:cNvPr id="14" name="Down Arrow 13"/>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Down Arrow 14"/>
          <p:cNvSpPr/>
          <p:nvPr/>
        </p:nvSpPr>
        <p:spPr>
          <a:xfrm flipV="1">
            <a:off x="16764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Down Arrow 15"/>
          <p:cNvSpPr/>
          <p:nvPr/>
        </p:nvSpPr>
        <p:spPr>
          <a:xfrm flipV="1">
            <a:off x="2743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7" name="Down Arrow 16"/>
          <p:cNvSpPr/>
          <p:nvPr/>
        </p:nvSpPr>
        <p:spPr>
          <a:xfrm flipV="1">
            <a:off x="3886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8" name="Down Arrow 17"/>
          <p:cNvSpPr/>
          <p:nvPr/>
        </p:nvSpPr>
        <p:spPr>
          <a:xfrm flipV="1">
            <a:off x="50292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Down Arrow 18"/>
          <p:cNvSpPr/>
          <p:nvPr/>
        </p:nvSpPr>
        <p:spPr>
          <a:xfrm flipV="1">
            <a:off x="6096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Down Arrow 19"/>
          <p:cNvSpPr/>
          <p:nvPr/>
        </p:nvSpPr>
        <p:spPr>
          <a:xfrm flipV="1">
            <a:off x="7239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Down Arrow 20"/>
          <p:cNvSpPr/>
          <p:nvPr/>
        </p:nvSpPr>
        <p:spPr>
          <a:xfrm flipV="1">
            <a:off x="8382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287697964"/>
      </p:ext>
    </p:extLst>
  </p:cSld>
  <p:clrMapOvr>
    <a:masterClrMapping/>
  </p:clrMapOvr>
  <mc:AlternateContent xmlns:mc="http://schemas.openxmlformats.org/markup-compatibility/2006">
    <mc:Choice xmlns="" xmlns:p14="http://schemas.microsoft.com/office/powerpoint/2010/main" Requires="p14">
      <p:transition>
        <p14:pan dir="u"/>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63826"/>
            <a:ext cx="8229600" cy="1143000"/>
          </a:xfrm>
        </p:spPr>
        <p:txBody>
          <a:bodyPr>
            <a:normAutofit/>
          </a:bodyPr>
          <a:lstStyle/>
          <a:p>
            <a:r>
              <a:rPr lang="en-US" sz="4000" dirty="0" smtClean="0">
                <a:latin typeface="Arial Rounded MT Bold" pitchFamily="34" charset="0"/>
              </a:rPr>
              <a:t>ADC</a:t>
            </a:r>
            <a:endParaRPr lang="en-US" sz="4000" dirty="0">
              <a:latin typeface="Arial Rounded MT Bold" pitchFamily="34" charset="0"/>
            </a:endParaRPr>
          </a:p>
        </p:txBody>
      </p:sp>
      <p:graphicFrame>
        <p:nvGraphicFramePr>
          <p:cNvPr id="4" name="Table 3"/>
          <p:cNvGraphicFramePr>
            <a:graphicFrameLocks noGrp="1"/>
          </p:cNvGraphicFramePr>
          <p:nvPr/>
        </p:nvGraphicFramePr>
        <p:xfrm>
          <a:off x="228600" y="16002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7</a:t>
                      </a:r>
                      <a:endParaRPr lang="en-US" dirty="0"/>
                    </a:p>
                  </a:txBody>
                  <a:tcPr/>
                </a:tc>
                <a:tc>
                  <a:txBody>
                    <a:bodyPr/>
                    <a:lstStyle/>
                    <a:p>
                      <a:pPr algn="ctr"/>
                      <a:r>
                        <a:rPr lang="en-US" dirty="0" smtClean="0"/>
                        <a:t>6</a:t>
                      </a:r>
                      <a:endParaRPr lang="en-US" dirty="0"/>
                    </a:p>
                  </a:txBody>
                  <a:tcPr/>
                </a:tc>
                <a:tc>
                  <a:txBody>
                    <a:bodyPr/>
                    <a:lstStyle/>
                    <a:p>
                      <a:pPr algn="ctr"/>
                      <a:r>
                        <a:rPr lang="en-US" dirty="0" smtClean="0"/>
                        <a:t>5</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bl>
          </a:graphicData>
        </a:graphic>
      </p:graphicFrame>
      <p:sp>
        <p:nvSpPr>
          <p:cNvPr id="14" name="Down Arrow 13"/>
          <p:cNvSpPr/>
          <p:nvPr/>
        </p:nvSpPr>
        <p:spPr>
          <a:xfrm flipV="1">
            <a:off x="6096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Down Arrow 14"/>
          <p:cNvSpPr/>
          <p:nvPr/>
        </p:nvSpPr>
        <p:spPr>
          <a:xfrm flipV="1">
            <a:off x="16764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Down Arrow 18"/>
          <p:cNvSpPr/>
          <p:nvPr/>
        </p:nvSpPr>
        <p:spPr>
          <a:xfrm flipV="1">
            <a:off x="6096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Down Arrow 19"/>
          <p:cNvSpPr/>
          <p:nvPr/>
        </p:nvSpPr>
        <p:spPr>
          <a:xfrm flipV="1">
            <a:off x="7239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Down Arrow 20"/>
          <p:cNvSpPr/>
          <p:nvPr/>
        </p:nvSpPr>
        <p:spPr>
          <a:xfrm flipV="1">
            <a:off x="8382000" y="4876800"/>
            <a:ext cx="304800" cy="457200"/>
          </a:xfrm>
          <a:prstGeom prst="downArrow">
            <a:avLst>
              <a:gd name="adj1" fmla="val 43750"/>
              <a:gd name="adj2" fmla="val 625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TextBox 21"/>
          <p:cNvSpPr txBox="1"/>
          <p:nvPr/>
        </p:nvSpPr>
        <p:spPr>
          <a:xfrm>
            <a:off x="304800" y="2438400"/>
            <a:ext cx="5562600" cy="830997"/>
          </a:xfrm>
          <a:prstGeom prst="rect">
            <a:avLst/>
          </a:prstGeom>
          <a:noFill/>
        </p:spPr>
        <p:txBody>
          <a:bodyPr wrap="square" rtlCol="0">
            <a:spAutoFit/>
          </a:bodyPr>
          <a:lstStyle/>
          <a:p>
            <a:r>
              <a:rPr lang="en-US" sz="2800" b="1" dirty="0" smtClean="0">
                <a:effectLst>
                  <a:outerShdw blurRad="38100" dist="38100" dir="2700000" algn="tl">
                    <a:srgbClr val="000000">
                      <a:alpha val="43137"/>
                    </a:srgbClr>
                  </a:outerShdw>
                </a:effectLst>
                <a:latin typeface="Arial Rounded MT Bold" pitchFamily="34" charset="0"/>
              </a:rPr>
              <a:t>ADCSRA</a:t>
            </a:r>
          </a:p>
          <a:p>
            <a:r>
              <a:rPr lang="en-US" sz="2000" b="1" dirty="0" smtClean="0">
                <a:latin typeface="Arial Rounded MT Bold" pitchFamily="34" charset="0"/>
              </a:rPr>
              <a:t>ADMUX</a:t>
            </a:r>
          </a:p>
        </p:txBody>
      </p:sp>
      <p:graphicFrame>
        <p:nvGraphicFramePr>
          <p:cNvPr id="23" name="Table 22"/>
          <p:cNvGraphicFramePr>
            <a:graphicFrameLocks noGrp="1"/>
          </p:cNvGraphicFramePr>
          <p:nvPr>
            <p:extLst>
              <p:ext uri="{D42A27DB-BD31-4B8C-83A1-F6EECF244321}">
                <p14:modId xmlns:p14="http://schemas.microsoft.com/office/powerpoint/2010/main" xmlns="" val="2047591702"/>
              </p:ext>
            </p:extLst>
          </p:nvPr>
        </p:nvGraphicFramePr>
        <p:xfrm>
          <a:off x="152400" y="5334000"/>
          <a:ext cx="8915400" cy="370840"/>
        </p:xfrm>
        <a:graphic>
          <a:graphicData uri="http://schemas.openxmlformats.org/drawingml/2006/table">
            <a:tbl>
              <a:tblPr firstRow="1" bandRow="1">
                <a:tableStyleId>{5C22544A-7EE6-4342-B048-85BDC9FD1C3A}</a:tableStyleId>
              </a:tblPr>
              <a:tblGrid>
                <a:gridCol w="1114425"/>
                <a:gridCol w="1114425"/>
                <a:gridCol w="1114425"/>
                <a:gridCol w="1114425"/>
                <a:gridCol w="1114425"/>
                <a:gridCol w="1114425"/>
                <a:gridCol w="1114425"/>
                <a:gridCol w="1114425"/>
              </a:tblGrid>
              <a:tr h="370840">
                <a:tc>
                  <a:txBody>
                    <a:bodyPr/>
                    <a:lstStyle/>
                    <a:p>
                      <a:pPr algn="ctr"/>
                      <a:r>
                        <a:rPr lang="en-US" dirty="0" smtClean="0"/>
                        <a:t>ADEN</a:t>
                      </a:r>
                      <a:endParaRPr lang="en-US" dirty="0"/>
                    </a:p>
                  </a:txBody>
                  <a:tcPr/>
                </a:tc>
                <a:tc>
                  <a:txBody>
                    <a:bodyPr/>
                    <a:lstStyle/>
                    <a:p>
                      <a:pPr algn="ctr"/>
                      <a:r>
                        <a:rPr lang="en-US" dirty="0" smtClean="0"/>
                        <a:t>ADSC</a:t>
                      </a:r>
                      <a:endParaRPr lang="en-US" dirty="0"/>
                    </a:p>
                  </a:txBody>
                  <a:tcPr/>
                </a:tc>
                <a:tc>
                  <a:txBody>
                    <a:bodyPr/>
                    <a:lstStyle/>
                    <a:p>
                      <a:pPr algn="ctr"/>
                      <a:r>
                        <a:rPr lang="en-US" dirty="0" smtClean="0"/>
                        <a:t>ADATE</a:t>
                      </a:r>
                      <a:endParaRPr lang="en-US" dirty="0"/>
                    </a:p>
                  </a:txBody>
                  <a:tcPr/>
                </a:tc>
                <a:tc>
                  <a:txBody>
                    <a:bodyPr/>
                    <a:lstStyle/>
                    <a:p>
                      <a:pPr algn="ctr"/>
                      <a:r>
                        <a:rPr lang="en-US" dirty="0" smtClean="0"/>
                        <a:t>ADIF</a:t>
                      </a:r>
                      <a:endParaRPr lang="en-US" dirty="0"/>
                    </a:p>
                  </a:txBody>
                  <a:tcPr/>
                </a:tc>
                <a:tc>
                  <a:txBody>
                    <a:bodyPr/>
                    <a:lstStyle/>
                    <a:p>
                      <a:pPr algn="ctr"/>
                      <a:r>
                        <a:rPr lang="en-US" dirty="0" smtClean="0"/>
                        <a:t>ADIE</a:t>
                      </a:r>
                      <a:endParaRPr lang="en-US" dirty="0"/>
                    </a:p>
                  </a:txBody>
                  <a:tcPr/>
                </a:tc>
                <a:tc>
                  <a:txBody>
                    <a:bodyPr/>
                    <a:lstStyle/>
                    <a:p>
                      <a:pPr algn="ctr"/>
                      <a:r>
                        <a:rPr lang="en-US" dirty="0" smtClean="0"/>
                        <a:t>ADPS2</a:t>
                      </a:r>
                      <a:endParaRPr lang="en-US" dirty="0"/>
                    </a:p>
                  </a:txBody>
                  <a:tcPr/>
                </a:tc>
                <a:tc>
                  <a:txBody>
                    <a:bodyPr/>
                    <a:lstStyle/>
                    <a:p>
                      <a:pPr algn="ctr"/>
                      <a:r>
                        <a:rPr lang="en-US" dirty="0" smtClean="0"/>
                        <a:t>ADPS1</a:t>
                      </a:r>
                      <a:endParaRPr lang="en-US" dirty="0"/>
                    </a:p>
                  </a:txBody>
                  <a:tcPr/>
                </a:tc>
                <a:tc>
                  <a:txBody>
                    <a:bodyPr/>
                    <a:lstStyle/>
                    <a:p>
                      <a:pPr algn="ctr"/>
                      <a:r>
                        <a:rPr lang="en-US" dirty="0" smtClean="0"/>
                        <a:t>ADPS0</a:t>
                      </a:r>
                      <a:endParaRPr lang="en-US" dirty="0"/>
                    </a:p>
                  </a:txBody>
                  <a:tcPr/>
                </a:tc>
              </a:tr>
            </a:tbl>
          </a:graphicData>
        </a:graphic>
      </p:graphicFrame>
      <p:pic>
        <p:nvPicPr>
          <p:cNvPr id="24" name="Picture 23"/>
          <p:cNvPicPr/>
          <p:nvPr/>
        </p:nvPicPr>
        <p:blipFill>
          <a:blip r:embed="rId2" cstate="print"/>
          <a:srcRect r="2128" b="8844"/>
          <a:stretch>
            <a:fillRect/>
          </a:stretch>
        </p:blipFill>
        <p:spPr bwMode="auto">
          <a:xfrm>
            <a:off x="2438400" y="2057400"/>
            <a:ext cx="6705600" cy="3276600"/>
          </a:xfrm>
          <a:prstGeom prst="rect">
            <a:avLst/>
          </a:prstGeom>
          <a:noFill/>
          <a:ln w="9525">
            <a:noFill/>
            <a:miter lim="800000"/>
            <a:headEnd/>
            <a:tailEnd/>
          </a:ln>
        </p:spPr>
      </p:pic>
    </p:spTree>
    <p:extLst>
      <p:ext uri="{BB962C8B-B14F-4D97-AF65-F5344CB8AC3E}">
        <p14:creationId xmlns:p14="http://schemas.microsoft.com/office/powerpoint/2010/main" xmlns="" val="231567488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2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2042</TotalTime>
  <Words>1889</Words>
  <Application>Microsoft Office PowerPoint</Application>
  <PresentationFormat>On-screen Show (4:3)</PresentationFormat>
  <Paragraphs>861</Paragraphs>
  <Slides>116</Slides>
  <Notes>1</Notes>
  <HiddenSlides>0</HiddenSlides>
  <MMClips>5</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Office Theme</vt:lpstr>
      <vt:lpstr>IOT (INTERNET OF THINGS )</vt:lpstr>
      <vt:lpstr>Slide 2</vt:lpstr>
      <vt:lpstr>INTERNET</vt:lpstr>
      <vt:lpstr>Slide 4</vt:lpstr>
      <vt:lpstr>Internet of Things</vt:lpstr>
      <vt:lpstr>Internet of Things</vt:lpstr>
      <vt:lpstr>Internet of Things</vt:lpstr>
      <vt:lpstr>Internet of Things</vt:lpstr>
      <vt:lpstr>Internet of Things</vt:lpstr>
      <vt:lpstr>Internet of Things</vt:lpstr>
      <vt:lpstr>Internet of Things</vt:lpstr>
      <vt:lpstr>Slide 12</vt:lpstr>
      <vt:lpstr>Home Automation  </vt:lpstr>
      <vt:lpstr>Example </vt:lpstr>
      <vt:lpstr>Future of  IOT </vt:lpstr>
      <vt:lpstr>Technologies For IOT</vt:lpstr>
      <vt:lpstr>Enabling technologies for IoT </vt:lpstr>
      <vt:lpstr>Enabling technologies for IoT </vt:lpstr>
      <vt:lpstr>Enabling technologies for IoT </vt:lpstr>
      <vt:lpstr>Light fidelity(Li-Fi)</vt:lpstr>
      <vt:lpstr>Enabling technologies for IoT </vt:lpstr>
      <vt:lpstr>Enabling technologies for IoT </vt:lpstr>
      <vt:lpstr>Enabling technologies for IoT </vt:lpstr>
      <vt:lpstr>Enabling technologies for IoT </vt:lpstr>
      <vt:lpstr>EMBEDDED SYSTEMS</vt:lpstr>
      <vt:lpstr>Embedded Systems</vt:lpstr>
      <vt:lpstr>Embedded Systems</vt:lpstr>
      <vt:lpstr>Embedded Systems</vt:lpstr>
      <vt:lpstr>Embedded Systems</vt:lpstr>
      <vt:lpstr>Applications of Embedded  Systems</vt:lpstr>
      <vt:lpstr>Embedded systems applications?</vt:lpstr>
      <vt:lpstr>Slide 32</vt:lpstr>
      <vt:lpstr>How it works…</vt:lpstr>
      <vt:lpstr>COMPONETS OF ES</vt:lpstr>
      <vt:lpstr>Memory</vt:lpstr>
      <vt:lpstr>MICROPROCESSOR</vt:lpstr>
      <vt:lpstr>MICROCONTROLLERS</vt:lpstr>
      <vt:lpstr>I/O Devies</vt:lpstr>
      <vt:lpstr>Slide 39</vt:lpstr>
      <vt:lpstr>AVR Controllers</vt:lpstr>
      <vt:lpstr>PIC Controllers</vt:lpstr>
      <vt:lpstr>ARM Controllers</vt:lpstr>
      <vt:lpstr>AVR  Advanced Virtual RISC</vt:lpstr>
      <vt:lpstr>RISC AND CISC</vt:lpstr>
      <vt:lpstr>AVR Series of  Microcontrollers</vt:lpstr>
      <vt:lpstr>AVR Microcontrollers</vt:lpstr>
      <vt:lpstr>Continue…</vt:lpstr>
      <vt:lpstr>Continue…</vt:lpstr>
      <vt:lpstr>COMPONENTs</vt:lpstr>
      <vt:lpstr>PICs of component used</vt:lpstr>
      <vt:lpstr>PICs of component used</vt:lpstr>
      <vt:lpstr>PICs of component used</vt:lpstr>
      <vt:lpstr>PICs of component used</vt:lpstr>
      <vt:lpstr>Difference between MINITron &amp; Arduino uno</vt:lpstr>
      <vt:lpstr>Difference between MINITron &amp; Arduino uno</vt:lpstr>
      <vt:lpstr>   ATmega8 </vt:lpstr>
      <vt:lpstr>ATmega8 Specifications</vt:lpstr>
      <vt:lpstr>Why we use Atmega 8 micro controller</vt:lpstr>
      <vt:lpstr>I/O Operation</vt:lpstr>
      <vt:lpstr>   ATmega8 </vt:lpstr>
      <vt:lpstr>LED blinking</vt:lpstr>
      <vt:lpstr>LED blinking</vt:lpstr>
      <vt:lpstr>LED blinking</vt:lpstr>
      <vt:lpstr>LED blinking</vt:lpstr>
      <vt:lpstr>LED blinking</vt:lpstr>
      <vt:lpstr>Direction for Buzzer</vt:lpstr>
      <vt:lpstr>Buzzer ON</vt:lpstr>
      <vt:lpstr>LED blinking</vt:lpstr>
      <vt:lpstr>For Example:</vt:lpstr>
      <vt:lpstr>For Example:</vt:lpstr>
      <vt:lpstr>For Example:</vt:lpstr>
      <vt:lpstr>PORTX…</vt:lpstr>
      <vt:lpstr>Windows 10: Disable Signed Driver Enforcement</vt:lpstr>
      <vt:lpstr>DISABLE DRIVER SIGNATURE ENFORCEMENT</vt:lpstr>
      <vt:lpstr>DISABLE DRIVER SIGNATURE ENFORCEMENT</vt:lpstr>
      <vt:lpstr>DISABLE DRIVER SIGNATURE ENFORCEMENT</vt:lpstr>
      <vt:lpstr>DISABLE DRIVER SIGNATURE ENFORCEMENT</vt:lpstr>
      <vt:lpstr>DISABLE DRIVER SIGNATURE ENFORCEMENT</vt:lpstr>
      <vt:lpstr>DISABLE DRIVER SIGNATURE ENFORCEMENT</vt:lpstr>
      <vt:lpstr>DISABLE DRIVER SIGNATURE ENFORCEMENT</vt:lpstr>
      <vt:lpstr>Slide 81</vt:lpstr>
      <vt:lpstr>Slide 82</vt:lpstr>
      <vt:lpstr>Slide 83</vt:lpstr>
      <vt:lpstr>Slide 84</vt:lpstr>
      <vt:lpstr>Slide 85</vt:lpstr>
      <vt:lpstr>Slide 86</vt:lpstr>
      <vt:lpstr>Slide 87</vt:lpstr>
      <vt:lpstr>Slide 88</vt:lpstr>
      <vt:lpstr>Slide 89</vt:lpstr>
      <vt:lpstr>Slide 90</vt:lpstr>
      <vt:lpstr>LED Exercises…</vt:lpstr>
      <vt:lpstr>RELAY</vt:lpstr>
      <vt:lpstr>Slide 93</vt:lpstr>
      <vt:lpstr>Slide 94</vt:lpstr>
      <vt:lpstr>LDR  Light dependent resistors come in different shapes and colors. LDRs are very useful in many electronic circuits, especially in alarms, switching devices, clocks, street lights and more. It is used to turn ON or OFF a device according to the ambient light.</vt:lpstr>
      <vt:lpstr>LDR  Light dependent resistors come in different shapes and colors. LDRs are very useful in many electronic circuits, especially in alarms, switching devices, clocks, street lights and more. It is used to turn ON or OFF a device according to the ambient light.</vt:lpstr>
      <vt:lpstr>LDR  Light dependent resistors come in different shapes and colors. LDRs are very useful in many electronic circuits, especially in alarms, switching devices, clocks, street lights and more. It is used to turn ON or OFF a device according to the ambient light.</vt:lpstr>
      <vt:lpstr>ADC</vt:lpstr>
      <vt:lpstr>ADC</vt:lpstr>
      <vt:lpstr>ADC</vt:lpstr>
      <vt:lpstr>               Serial v/s Parallel  communication</vt:lpstr>
      <vt:lpstr>  Serial communication in AVR</vt:lpstr>
      <vt:lpstr>USART</vt:lpstr>
      <vt:lpstr>USART</vt:lpstr>
      <vt:lpstr>USART</vt:lpstr>
      <vt:lpstr>USART</vt:lpstr>
      <vt:lpstr>USART</vt:lpstr>
      <vt:lpstr>USART</vt:lpstr>
      <vt:lpstr> Baud Rate and Bit Rate</vt:lpstr>
      <vt:lpstr>RS232</vt:lpstr>
      <vt:lpstr>Connection with AVR</vt:lpstr>
      <vt:lpstr>  Exercises to do</vt:lpstr>
      <vt:lpstr>ESP8266(WIFI module)</vt:lpstr>
      <vt:lpstr>PIN DESCRIPTION</vt:lpstr>
      <vt:lpstr>Things required for project</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i3indya-GD-10</dc:creator>
  <cp:lastModifiedBy>prawin</cp:lastModifiedBy>
  <cp:revision>245</cp:revision>
  <dcterms:created xsi:type="dcterms:W3CDTF">2014-09-17T05:18:53Z</dcterms:created>
  <dcterms:modified xsi:type="dcterms:W3CDTF">2018-01-22T17:42:19Z</dcterms:modified>
</cp:coreProperties>
</file>